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300" r:id="rId5"/>
    <p:sldId id="271" r:id="rId6"/>
    <p:sldId id="293" r:id="rId7"/>
    <p:sldId id="294" r:id="rId8"/>
    <p:sldId id="298" r:id="rId9"/>
    <p:sldId id="295" r:id="rId10"/>
    <p:sldId id="296" r:id="rId11"/>
    <p:sldId id="301" r:id="rId12"/>
    <p:sldId id="30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C9C"/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1082D-0CB1-4C92-92F3-52A9BBAB0C66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2E97E-56ED-42E2-B6F1-51E1D5A95D53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A6717-5D9C-4003-94D8-8DE630C9E5E0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CDFA92-7D53-417C-8626-3E71DF9F597C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hyperlink" Target="https://stocko.in/stocko-disclaimer/" TargetMode="Externa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755095"/>
            <a:ext cx="12192000" cy="255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293370" y="2470132"/>
            <a:ext cx="103790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altLang="en-IN" sz="4400" b="1" dirty="0">
                <a:solidFill>
                  <a:srgbClr val="F15E2E"/>
                </a:solidFill>
              </a:rPr>
            </a:br>
            <a:r>
              <a:rPr lang="en-US" altLang="en-IN" sz="3600" b="1" dirty="0">
                <a:solidFill>
                  <a:srgbClr val="F15E2E"/>
                </a:solidFill>
              </a:rPr>
              <a:t>EXPLORE - UNDERSTAND - EXECUTE</a:t>
            </a:r>
            <a:endParaRPr lang="en-US" altLang="en-IN" sz="3600" b="1" dirty="0">
              <a:solidFill>
                <a:srgbClr val="F15E2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370" y="2199043"/>
            <a:ext cx="1234494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IN" sz="3500" b="1" dirty="0">
                <a:solidFill>
                  <a:srgbClr val="293C9C"/>
                </a:solidFill>
              </a:rPr>
              <a:t>Mastering Options With Insta Options </a:t>
            </a:r>
            <a:endParaRPr lang="en-US" altLang="en-IN" sz="3500" b="1" dirty="0">
              <a:solidFill>
                <a:srgbClr val="293C9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370" y="4860526"/>
            <a:ext cx="626427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Disclaimer</a:t>
            </a:r>
            <a:endParaRPr lang="en-IN" sz="2000" b="1" dirty="0">
              <a:solidFill>
                <a:srgbClr val="002060"/>
              </a:solidFill>
            </a:endParaRPr>
          </a:p>
          <a:p>
            <a:r>
              <a:rPr lang="en-US" altLang="en-US" sz="1400" dirty="0">
                <a:sym typeface="+mn-ea"/>
              </a:rPr>
              <a:t>This is for educational and informational purposes only and does not constitute financial advice. Refer - </a:t>
            </a:r>
            <a:r>
              <a:rPr lang="en-US" altLang="en-US" sz="1400" dirty="0">
                <a:sym typeface="+mn-ea"/>
                <a:hlinkClick r:id="rId1" action="ppaction://hlinkfile"/>
              </a:rPr>
              <a:t>https://stocko.in/stocko-disclaimer/</a:t>
            </a:r>
            <a:endParaRPr lang="en-US" altLang="en-US" sz="1400" dirty="0"/>
          </a:p>
          <a:p>
            <a:endParaRPr lang="en-US" altLang="en-IN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93370" y="4370988"/>
            <a:ext cx="277729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20</a:t>
            </a:r>
            <a:r>
              <a:rPr lang="en-US" b="1" baseline="30000" dirty="0">
                <a:solidFill>
                  <a:srgbClr val="002060"/>
                </a:solidFill>
              </a:rPr>
              <a:t>th</a:t>
            </a:r>
            <a:r>
              <a:rPr lang="en-US" b="1" dirty="0">
                <a:solidFill>
                  <a:srgbClr val="002060"/>
                </a:solidFill>
              </a:rPr>
              <a:t> Feb</a:t>
            </a:r>
            <a:r>
              <a:rPr lang="en-IN" b="1" dirty="0">
                <a:solidFill>
                  <a:srgbClr val="002060"/>
                </a:solidFill>
              </a:rPr>
              <a:t>’2</a:t>
            </a:r>
            <a:r>
              <a:rPr lang="en-US" altLang="en-IN" b="1" dirty="0">
                <a:solidFill>
                  <a:srgbClr val="002060"/>
                </a:solidFill>
              </a:rPr>
              <a:t>6</a:t>
            </a:r>
            <a:endParaRPr lang="en-US" altLang="en-IN" sz="1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2258" y="6385530"/>
            <a:ext cx="484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Private &amp; Confidential. Please do not circulate.</a:t>
            </a:r>
            <a:endParaRPr lang="en-IN" dirty="0"/>
          </a:p>
        </p:txBody>
      </p:sp>
      <p:pic>
        <p:nvPicPr>
          <p:cNvPr id="7" name="Picture 6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11125" y="124460"/>
            <a:ext cx="1616710" cy="70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Presenter </a:t>
            </a:r>
            <a:r>
              <a:rPr lang="en-US" sz="3600" b="1" dirty="0">
                <a:solidFill>
                  <a:srgbClr val="293C9C"/>
                </a:solidFill>
              </a:rPr>
              <a:t>Hitesh Chotalia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33" y="1429980"/>
            <a:ext cx="3091210" cy="37733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29478" y="1630640"/>
            <a:ext cx="6646636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+mj-lt"/>
                <a:cs typeface="Arial" panose="020B0604020202020204" pitchFamily="34" charset="0"/>
              </a:rPr>
              <a:t>Market Experience : 26 Years</a:t>
            </a:r>
            <a:endParaRPr lang="en-IN" dirty="0">
              <a:latin typeface="+mj-lt"/>
              <a:cs typeface="Arial" panose="020B0604020202020204" pitchFamily="34" charset="0"/>
            </a:endParaRPr>
          </a:p>
          <a:p>
            <a:endParaRPr lang="en-IN" dirty="0">
              <a:latin typeface="+mj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Share khan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Asia Pacific Equity Research : Citi Global Markets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Centrum Broking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Product Head : Ignite – Sharekhan Education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Sr VP : Motilal Oswal : Head School Of Trading &amp; Investing 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Head Education : Fin Learn Academy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Media Appearance : CNBC &amp; NDTV Profit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IN" sz="3600" dirty="0"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Options </a:t>
            </a:r>
            <a:r>
              <a:rPr lang="en-US" altLang="en-IN" sz="3600" b="1" dirty="0">
                <a:solidFill>
                  <a:srgbClr val="293C9C"/>
                </a:solidFill>
              </a:rPr>
              <a:t>Trading</a:t>
            </a:r>
            <a:endParaRPr lang="en-US" altLang="en-IN" sz="3600" b="1" dirty="0">
              <a:solidFill>
                <a:srgbClr val="293C9C"/>
              </a:solidFill>
            </a:endParaRPr>
          </a:p>
          <a:p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2" name="Picture 1" descr="pillar-icon-graphic-web-design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" y="1932305"/>
            <a:ext cx="2335530" cy="2335530"/>
          </a:xfrm>
          <a:prstGeom prst="rect">
            <a:avLst/>
          </a:prstGeom>
        </p:spPr>
      </p:pic>
      <p:sp>
        <p:nvSpPr>
          <p:cNvPr id="10" name="Google Shape;203;p24"/>
          <p:cNvSpPr txBox="1"/>
          <p:nvPr/>
        </p:nvSpPr>
        <p:spPr>
          <a:xfrm>
            <a:off x="200088" y="1072117"/>
            <a:ext cx="10812800" cy="6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/>
            <a:r>
              <a:rPr lang="en-US" sz="2800" b="1" dirty="0">
                <a:solidFill>
                  <a:srgbClr val="293C9C"/>
                </a:solidFill>
                <a:sym typeface="+mn-ea"/>
              </a:rPr>
              <a:t>Four  fundamental pillars of options trading:</a:t>
            </a:r>
            <a:endParaRPr lang="en-IN" sz="2800" b="1" dirty="0">
              <a:solidFill>
                <a:srgbClr val="293C9C"/>
              </a:solidFill>
            </a:endParaRPr>
          </a:p>
          <a:p>
            <a:pPr algn="l"/>
            <a:endParaRPr lang="en-IN" sz="2800" b="1" dirty="0">
              <a:solidFill>
                <a:srgbClr val="293C9C"/>
              </a:solidFill>
            </a:endParaRPr>
          </a:p>
        </p:txBody>
      </p:sp>
      <p:sp>
        <p:nvSpPr>
          <p:cNvPr id="12" name="Google Shape;203;p24"/>
          <p:cNvSpPr txBox="1"/>
          <p:nvPr/>
        </p:nvSpPr>
        <p:spPr>
          <a:xfrm>
            <a:off x="298450" y="4267200"/>
            <a:ext cx="3049270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2800" b="1" dirty="0">
                <a:solidFill>
                  <a:srgbClr val="E97132"/>
                </a:solidFill>
                <a:sym typeface="+mn-ea"/>
              </a:rPr>
              <a:t>Data Visualization</a:t>
            </a:r>
            <a:endParaRPr lang="en-US" sz="2800" b="1" dirty="0">
              <a:solidFill>
                <a:srgbClr val="E97132"/>
              </a:solidFill>
              <a:sym typeface="+mn-ea"/>
            </a:endParaRPr>
          </a:p>
        </p:txBody>
      </p:sp>
      <p:sp>
        <p:nvSpPr>
          <p:cNvPr id="17" name="Google Shape;203;p24"/>
          <p:cNvSpPr txBox="1"/>
          <p:nvPr/>
        </p:nvSpPr>
        <p:spPr>
          <a:xfrm>
            <a:off x="5854065" y="4407535"/>
            <a:ext cx="2603500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2800" b="1" dirty="0">
                <a:solidFill>
                  <a:srgbClr val="E97132"/>
                </a:solidFill>
                <a:sym typeface="+mn-ea"/>
              </a:rPr>
              <a:t>Custom Strategies</a:t>
            </a:r>
            <a:endParaRPr lang="en-US" sz="2800" b="1" dirty="0">
              <a:solidFill>
                <a:srgbClr val="E97132"/>
              </a:solidFill>
              <a:sym typeface="+mn-ea"/>
            </a:endParaRPr>
          </a:p>
        </p:txBody>
      </p:sp>
      <p:sp>
        <p:nvSpPr>
          <p:cNvPr id="19" name="Google Shape;203;p24"/>
          <p:cNvSpPr txBox="1"/>
          <p:nvPr/>
        </p:nvSpPr>
        <p:spPr>
          <a:xfrm>
            <a:off x="3421380" y="4445000"/>
            <a:ext cx="2090420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2800" b="1" dirty="0">
                <a:solidFill>
                  <a:srgbClr val="E97132"/>
                </a:solidFill>
                <a:sym typeface="+mn-ea"/>
              </a:rPr>
              <a:t>Analytics</a:t>
            </a:r>
            <a:endParaRPr lang="en-US" sz="2800" b="1" dirty="0">
              <a:solidFill>
                <a:srgbClr val="E97132"/>
              </a:solidFill>
              <a:sym typeface="+mn-ea"/>
            </a:endParaRPr>
          </a:p>
        </p:txBody>
      </p:sp>
      <p:sp>
        <p:nvSpPr>
          <p:cNvPr id="20" name="Google Shape;203;p24"/>
          <p:cNvSpPr txBox="1"/>
          <p:nvPr/>
        </p:nvSpPr>
        <p:spPr>
          <a:xfrm>
            <a:off x="8498205" y="4374515"/>
            <a:ext cx="2762250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2800" b="1" dirty="0">
                <a:solidFill>
                  <a:srgbClr val="E97132"/>
                </a:solidFill>
                <a:sym typeface="+mn-ea"/>
              </a:rPr>
              <a:t>One Click Execution</a:t>
            </a:r>
            <a:endParaRPr lang="en-US" sz="2800" b="1" dirty="0">
              <a:solidFill>
                <a:srgbClr val="E97132"/>
              </a:solidFill>
              <a:sym typeface="+mn-ea"/>
            </a:endParaRPr>
          </a:p>
        </p:txBody>
      </p:sp>
      <p:pic>
        <p:nvPicPr>
          <p:cNvPr id="24" name="Picture 23" descr="pillar-icon-graphic-web-design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835" y="1932305"/>
            <a:ext cx="2335530" cy="2335530"/>
          </a:xfrm>
          <a:prstGeom prst="rect">
            <a:avLst/>
          </a:prstGeom>
        </p:spPr>
      </p:pic>
      <p:pic>
        <p:nvPicPr>
          <p:cNvPr id="25" name="Picture 24" descr="pillar-icon-graphic-web-design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880" y="1946275"/>
            <a:ext cx="2335530" cy="2335530"/>
          </a:xfrm>
          <a:prstGeom prst="rect">
            <a:avLst/>
          </a:prstGeom>
        </p:spPr>
      </p:pic>
      <p:pic>
        <p:nvPicPr>
          <p:cNvPr id="26" name="Picture 25" descr="pillar-icon-graphic-web-design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275" y="1946275"/>
            <a:ext cx="2335530" cy="23355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2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en-IN" sz="3600" b="1" dirty="0">
                <a:solidFill>
                  <a:srgbClr val="E97132"/>
                </a:solidFill>
              </a:rPr>
              <a:t>Insta </a:t>
            </a:r>
            <a:r>
              <a:rPr lang="en-US" sz="3600" b="1" dirty="0">
                <a:solidFill>
                  <a:srgbClr val="E97132"/>
                </a:solidFill>
              </a:rPr>
              <a:t>Options</a:t>
            </a:r>
            <a:r>
              <a:rPr lang="en-US" sz="3600" b="1" dirty="0">
                <a:solidFill>
                  <a:schemeClr val="accent2"/>
                </a:solidFill>
              </a:rPr>
              <a:t>: </a:t>
            </a:r>
            <a:r>
              <a:rPr lang="en-US" sz="3600" b="1" dirty="0">
                <a:solidFill>
                  <a:srgbClr val="293C9C"/>
                </a:solidFill>
              </a:rPr>
              <a:t>Primary </a:t>
            </a:r>
            <a:r>
              <a:rPr lang="en-US" altLang="en-IN" sz="3600" b="1" dirty="0">
                <a:solidFill>
                  <a:srgbClr val="293C9C"/>
                </a:solidFill>
              </a:rPr>
              <a:t>Features </a:t>
            </a:r>
            <a:r>
              <a:rPr lang="en-US" sz="3600" b="1" dirty="0">
                <a:solidFill>
                  <a:srgbClr val="293C9C"/>
                </a:solidFill>
              </a:rPr>
              <a:t>   </a:t>
            </a:r>
            <a:endParaRPr lang="en-US" altLang="en-IN" sz="3600" b="1" dirty="0">
              <a:solidFill>
                <a:srgbClr val="293C9C"/>
              </a:solidFill>
            </a:endParaRPr>
          </a:p>
          <a:p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799" y="1571442"/>
            <a:ext cx="192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293C9C"/>
                </a:solidFill>
              </a:rPr>
              <a:t>Option Data </a:t>
            </a:r>
            <a:endParaRPr lang="en-US" sz="2400" b="1" dirty="0">
              <a:solidFill>
                <a:srgbClr val="293C9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5047" y="1571442"/>
            <a:ext cx="1404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293C9C"/>
                </a:solidFill>
              </a:rPr>
              <a:t>Strategy </a:t>
            </a:r>
            <a:endParaRPr lang="en-US" sz="2400" b="1" dirty="0">
              <a:solidFill>
                <a:srgbClr val="293C9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05227" y="1571442"/>
            <a:ext cx="2405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293C9C"/>
                </a:solidFill>
              </a:rPr>
              <a:t>Strategy Payoff  </a:t>
            </a:r>
            <a:endParaRPr lang="en-US" sz="2400" b="1" dirty="0">
              <a:solidFill>
                <a:srgbClr val="293C9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7942" y="1571442"/>
            <a:ext cx="2586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293C9C"/>
                </a:solidFill>
              </a:rPr>
              <a:t>1 Click Execution</a:t>
            </a:r>
            <a:endParaRPr lang="en-US" sz="2400" b="1" dirty="0">
              <a:solidFill>
                <a:srgbClr val="293C9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05" y="2491740"/>
            <a:ext cx="10146665" cy="384810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737235" y="1468755"/>
            <a:ext cx="10628630" cy="725170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2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en-IN" sz="3600" b="1" dirty="0">
                <a:solidFill>
                  <a:srgbClr val="E97132"/>
                </a:solidFill>
              </a:rPr>
              <a:t>Introduction to </a:t>
            </a:r>
            <a:r>
              <a:rPr lang="en-US" altLang="en-IN" sz="3600" b="1" dirty="0">
                <a:solidFill>
                  <a:srgbClr val="293C9C"/>
                </a:solidFill>
              </a:rPr>
              <a:t>Insta</a:t>
            </a:r>
            <a:r>
              <a:rPr lang="en-US" sz="3600" b="1" dirty="0">
                <a:solidFill>
                  <a:srgbClr val="293C9C"/>
                </a:solidFill>
              </a:rPr>
              <a:t>Options </a:t>
            </a:r>
            <a:endParaRPr lang="en-US" altLang="en-IN" sz="3600" b="1" dirty="0">
              <a:solidFill>
                <a:srgbClr val="293C9C"/>
              </a:solidFill>
            </a:endParaRPr>
          </a:p>
          <a:p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9259"/>
            <a:ext cx="12066270" cy="11480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7209"/>
            <a:ext cx="12192000" cy="44563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2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en-IN" sz="3600" b="1" dirty="0">
                <a:solidFill>
                  <a:srgbClr val="E97132"/>
                </a:solidFill>
                <a:sym typeface="+mn-ea"/>
              </a:rPr>
              <a:t>Insta</a:t>
            </a:r>
            <a:r>
              <a:rPr lang="en-US" sz="3600" b="1" dirty="0">
                <a:solidFill>
                  <a:srgbClr val="E97132"/>
                </a:solidFill>
                <a:sym typeface="+mn-ea"/>
              </a:rPr>
              <a:t>Options</a:t>
            </a:r>
            <a:r>
              <a:rPr lang="en-US" sz="3600" b="1" dirty="0">
                <a:solidFill>
                  <a:schemeClr val="accent2"/>
                </a:solidFill>
              </a:rPr>
              <a:t>: </a:t>
            </a:r>
            <a:r>
              <a:rPr lang="en-US" sz="3600" b="1" dirty="0">
                <a:solidFill>
                  <a:srgbClr val="293C9C"/>
                </a:solidFill>
              </a:rPr>
              <a:t>Option </a:t>
            </a:r>
            <a:r>
              <a:rPr lang="en-US" altLang="en-IN" sz="3600" b="1" dirty="0">
                <a:solidFill>
                  <a:srgbClr val="293C9C"/>
                </a:solidFill>
              </a:rPr>
              <a:t>Data</a:t>
            </a:r>
            <a:r>
              <a:rPr lang="en-US" sz="3600" b="1" dirty="0">
                <a:solidFill>
                  <a:srgbClr val="293C9C"/>
                </a:solidFill>
              </a:rPr>
              <a:t>   </a:t>
            </a:r>
            <a:endParaRPr lang="en-US" altLang="en-IN" sz="3600" b="1" dirty="0">
              <a:solidFill>
                <a:srgbClr val="293C9C"/>
              </a:solidFill>
            </a:endParaRPr>
          </a:p>
          <a:p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22" y="1174107"/>
            <a:ext cx="10449352" cy="7744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22" y="2629718"/>
            <a:ext cx="2953162" cy="401682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6222" y="2213330"/>
            <a:ext cx="2123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Indices &amp; Stocks</a:t>
            </a:r>
            <a:endParaRPr lang="en-IN" sz="2000" b="1" dirty="0"/>
          </a:p>
        </p:txBody>
      </p:sp>
      <p:sp>
        <p:nvSpPr>
          <p:cNvPr id="20" name="Arrow: Down 19"/>
          <p:cNvSpPr/>
          <p:nvPr/>
        </p:nvSpPr>
        <p:spPr>
          <a:xfrm>
            <a:off x="5138782" y="1993353"/>
            <a:ext cx="462597" cy="774436"/>
          </a:xfrm>
          <a:prstGeom prst="down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4428562" y="2967335"/>
            <a:ext cx="32696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Option Chain</a:t>
            </a:r>
            <a:endParaRPr lang="en-US" sz="2400" b="1" dirty="0"/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OI Statistics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Trending OI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PCR (Put Call Ratio)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Options Chart </a:t>
            </a:r>
            <a:endParaRPr lang="en-IN" sz="2400" b="1" dirty="0"/>
          </a:p>
        </p:txBody>
      </p:sp>
      <p:sp>
        <p:nvSpPr>
          <p:cNvPr id="3" name="Rectangle 7"/>
          <p:cNvSpPr/>
          <p:nvPr/>
        </p:nvSpPr>
        <p:spPr>
          <a:xfrm>
            <a:off x="4303395" y="1174115"/>
            <a:ext cx="2113280" cy="727710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2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en-IN" sz="3600" b="1" dirty="0">
                <a:solidFill>
                  <a:srgbClr val="293C9C"/>
                </a:solidFill>
              </a:rPr>
              <a:t>Options </a:t>
            </a:r>
            <a:r>
              <a:rPr lang="en-US" sz="3600" b="1" dirty="0">
                <a:solidFill>
                  <a:srgbClr val="293C9C"/>
                </a:solidFill>
              </a:rPr>
              <a:t>Strategies</a:t>
            </a:r>
            <a:endParaRPr lang="en-US" altLang="en-IN" sz="3600" b="1" dirty="0">
              <a:solidFill>
                <a:srgbClr val="293C9C"/>
              </a:solidFill>
            </a:endParaRPr>
          </a:p>
          <a:p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33" y="1008230"/>
            <a:ext cx="743054" cy="3620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33" y="2825150"/>
            <a:ext cx="847843" cy="3810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437" y="4721548"/>
            <a:ext cx="771633" cy="381053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6672943" y="1008230"/>
            <a:ext cx="0" cy="5664713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626" y="1721111"/>
            <a:ext cx="4305730" cy="513688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333" y="1371332"/>
            <a:ext cx="5963482" cy="137396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385" y="3318717"/>
            <a:ext cx="6125430" cy="13527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870" y="5173718"/>
            <a:ext cx="6154009" cy="155279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2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en-IN" sz="3600" b="1" dirty="0">
                <a:solidFill>
                  <a:srgbClr val="293C9C"/>
                </a:solidFill>
              </a:rPr>
              <a:t>One Click </a:t>
            </a:r>
            <a:r>
              <a:rPr lang="en-US" sz="3600" b="1" dirty="0">
                <a:solidFill>
                  <a:schemeClr val="accent2"/>
                </a:solidFill>
              </a:rPr>
              <a:t>Execution</a:t>
            </a:r>
            <a:endParaRPr lang="en-US" altLang="en-IN" sz="3600" b="1" dirty="0">
              <a:solidFill>
                <a:srgbClr val="293C9C"/>
              </a:solidFill>
            </a:endParaRPr>
          </a:p>
          <a:p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32" y="1593265"/>
            <a:ext cx="4495467" cy="51368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579347"/>
            <a:ext cx="6022731" cy="49518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1485" y="1066626"/>
            <a:ext cx="2053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Strategy Creation </a:t>
            </a:r>
            <a:endParaRPr lang="en-IN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1066626"/>
            <a:ext cx="3087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  Click : Multi leg execution</a:t>
            </a:r>
            <a:endParaRPr lang="en-IN" b="1" dirty="0"/>
          </a:p>
        </p:txBody>
      </p:sp>
      <p:sp>
        <p:nvSpPr>
          <p:cNvPr id="7" name="Rectangle 7"/>
          <p:cNvSpPr/>
          <p:nvPr/>
        </p:nvSpPr>
        <p:spPr>
          <a:xfrm>
            <a:off x="737235" y="1066800"/>
            <a:ext cx="2751455" cy="394970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4" name="Rectangle 7"/>
          <p:cNvSpPr/>
          <p:nvPr/>
        </p:nvSpPr>
        <p:spPr>
          <a:xfrm>
            <a:off x="5786755" y="1067435"/>
            <a:ext cx="3360420" cy="394970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5" name="Google Shape;203;p24"/>
          <p:cNvSpPr txBox="1"/>
          <p:nvPr/>
        </p:nvSpPr>
        <p:spPr>
          <a:xfrm>
            <a:off x="2830993" y="2547119"/>
            <a:ext cx="5389880" cy="19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10000" b="1" dirty="0">
                <a:solidFill>
                  <a:srgbClr val="F15E2E"/>
                </a:solidFill>
              </a:rPr>
              <a:t>Q&amp;A</a:t>
            </a:r>
            <a:endParaRPr lang="en-US" sz="10000" b="1" dirty="0">
              <a:solidFill>
                <a:srgbClr val="253997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650" y="946841"/>
            <a:ext cx="11448739" cy="535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Investments in the securities market are subject to market risks,read all the related documents carefully before investing. Brokerage will not exceed the SEBI prescribed limit.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>
                <a:sym typeface="+mn-ea"/>
              </a:rPr>
              <a:t>Any video/image/text content is for educational and informational purposes only and does not constitute financial</a:t>
            </a:r>
            <a:endParaRPr lang="en-US" altLang="en-US" dirty="0"/>
          </a:p>
          <a:p>
            <a:r>
              <a:rPr lang="en-US" altLang="en-US" dirty="0">
                <a:sym typeface="+mn-ea"/>
              </a:rPr>
              <a:t>advice. Please do your own research or consult a qualified financial advisor before making any investment or trading decisions. Trading in stock markets involves risk of loss.</a:t>
            </a:r>
            <a:endParaRPr lang="en-US" altLang="en-US" dirty="0"/>
          </a:p>
          <a:p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South Asian Stocks Ltd. : NSE Member Code 09073, BSE</a:t>
            </a:r>
            <a:endParaRPr lang="en-US" altLang="en-US" dirty="0"/>
          </a:p>
          <a:p>
            <a:r>
              <a:rPr lang="en-US" altLang="en-US" dirty="0"/>
              <a:t>Member Code 6329, MCX Member Code : 55215 , NCDEX</a:t>
            </a:r>
            <a:endParaRPr lang="en-US" altLang="en-US" dirty="0"/>
          </a:p>
          <a:p>
            <a:r>
              <a:rPr lang="en-US" altLang="en-US" dirty="0"/>
              <a:t>Member Code : 1233 NSDL : IN-DP-474-2020 . SEBI Registration</a:t>
            </a:r>
            <a:endParaRPr lang="en-US" altLang="en-US" dirty="0"/>
          </a:p>
          <a:p>
            <a:r>
              <a:rPr lang="en-US" altLang="en-US" dirty="0"/>
              <a:t>No. INZ000164738</a:t>
            </a:r>
            <a:endParaRPr lang="en-US" altLang="en-US" dirty="0"/>
          </a:p>
          <a:p>
            <a:r>
              <a:rPr lang="en-US" altLang="en-US" dirty="0"/>
              <a:t>Compliance Officer: NSE, BSE,MCX,NCDEX,NSDL : Mr RK</a:t>
            </a:r>
            <a:endParaRPr lang="en-US" altLang="en-US" dirty="0"/>
          </a:p>
          <a:p>
            <a:r>
              <a:rPr lang="en-US" altLang="en-US" dirty="0"/>
              <a:t>Jain , 011-40409999 support@stocko.in</a:t>
            </a:r>
            <a:endParaRPr lang="en-US" altLang="en-US" dirty="0"/>
          </a:p>
          <a:p>
            <a:r>
              <a:rPr lang="en-US" altLang="en-US" dirty="0"/>
              <a:t>Registered Office:- 3rd Floor, Building No.5, Local Shopping</a:t>
            </a:r>
            <a:endParaRPr lang="en-US" altLang="en-US" dirty="0"/>
          </a:p>
          <a:p>
            <a:r>
              <a:rPr lang="en-US" altLang="en-US" dirty="0"/>
              <a:t>Complex, Rishabh Vihar, Near Karkarduma Metro Station. East</a:t>
            </a:r>
            <a:endParaRPr lang="en-US" altLang="en-US" dirty="0"/>
          </a:p>
          <a:p>
            <a:r>
              <a:rPr lang="en-US" altLang="en-US" dirty="0"/>
              <a:t>Delhi – 110092</a:t>
            </a:r>
            <a:br>
              <a:rPr lang="en-US" altLang="en-US" dirty="0"/>
            </a:br>
            <a:endParaRPr lang="en-US" altLang="en-US" dirty="0"/>
          </a:p>
          <a:p>
            <a:endParaRPr lang="en-US" altLang="en-US" dirty="0"/>
          </a:p>
        </p:txBody>
      </p:sp>
      <p:sp>
        <p:nvSpPr>
          <p:cNvPr id="5" name="Google Shape;203;p24"/>
          <p:cNvSpPr txBox="1"/>
          <p:nvPr/>
        </p:nvSpPr>
        <p:spPr>
          <a:xfrm>
            <a:off x="321373" y="179307"/>
            <a:ext cx="10812800" cy="6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rgbClr val="253997"/>
                </a:solidFill>
              </a:rPr>
              <a:t>Disclaimer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1960</Words>
  <Application>WPS Presentation</Application>
  <PresentationFormat>Widescreen</PresentationFormat>
  <Paragraphs>96</Paragraphs>
  <Slides>10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Aptos</vt:lpstr>
      <vt:lpstr>Microsoft YaHei</vt:lpstr>
      <vt:lpstr>Arial Unicode MS</vt:lpstr>
      <vt:lpstr>Aptos Display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Intern Temp</dc:creator>
  <cp:lastModifiedBy>Vedant Rajmane</cp:lastModifiedBy>
  <cp:revision>6</cp:revision>
  <dcterms:created xsi:type="dcterms:W3CDTF">2026-02-18T05:41:00Z</dcterms:created>
  <dcterms:modified xsi:type="dcterms:W3CDTF">2026-02-20T08:08:54Z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4AFD6B57566248F4BC4BB1DBA5AD3955_12</vt:lpwstr>
  </property>
  <property fmtid="{D5CDD505-2E9C-101B-9397-08002B2CF9AE}" pid="3" name="KSOProductBuildVer">
    <vt:lpwstr>1033-12.2.0.23196</vt:lpwstr>
  </property>
</Properties>
</file>