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0" r:id="rId3"/>
    <p:sldId id="299" r:id="rId5"/>
    <p:sldId id="448" r:id="rId6"/>
    <p:sldId id="449" r:id="rId7"/>
    <p:sldId id="450" r:id="rId8"/>
    <p:sldId id="451" r:id="rId9"/>
    <p:sldId id="452" r:id="rId10"/>
    <p:sldId id="453" r:id="rId11"/>
    <p:sldId id="454" r:id="rId12"/>
    <p:sldId id="455" r:id="rId13"/>
    <p:sldId id="456" r:id="rId14"/>
    <p:sldId id="457" r:id="rId15"/>
    <p:sldId id="458" r:id="rId16"/>
    <p:sldId id="459" r:id="rId17"/>
    <p:sldId id="462" r:id="rId18"/>
    <p:sldId id="463" r:id="rId19"/>
    <p:sldId id="466" r:id="rId20"/>
    <p:sldId id="468" r:id="rId21"/>
    <p:sldId id="467" r:id="rId22"/>
    <p:sldId id="469" r:id="rId23"/>
    <p:sldId id="470" r:id="rId24"/>
    <p:sldId id="471" r:id="rId25"/>
    <p:sldId id="473" r:id="rId26"/>
    <p:sldId id="47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3A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369E25-D1B4-4AE1-BFDD-5188D845F6F4}" type="datetimeFigureOut">
              <a:rPr lang="en-IN" smtClean="0"/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D9E96B-2A07-4C2A-AA7A-8E1D9FF6CDA5}" type="slidenum">
              <a:rPr lang="en-IN" smtClean="0"/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81CE-FB07-4CCD-BF20-03E7594632FF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319EE-04B7-4F42-A755-EA83A60F60A8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81CE-FB07-4CCD-BF20-03E7594632FF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319EE-04B7-4F42-A755-EA83A60F60A8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81CE-FB07-4CCD-BF20-03E7594632FF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319EE-04B7-4F42-A755-EA83A60F60A8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81CE-FB07-4CCD-BF20-03E7594632FF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319EE-04B7-4F42-A755-EA83A60F60A8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81CE-FB07-4CCD-BF20-03E7594632FF}" type="datetimeFigureOut">
              <a:rPr lang="en-IN" smtClean="0"/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319EE-04B7-4F42-A755-EA83A60F60A8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81CE-FB07-4CCD-BF20-03E7594632FF}" type="datetimeFigureOut">
              <a:rPr lang="en-IN" smtClean="0"/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319EE-04B7-4F42-A755-EA83A60F60A8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81CE-FB07-4CCD-BF20-03E7594632FF}" type="datetimeFigureOut">
              <a:rPr lang="en-IN" smtClean="0"/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319EE-04B7-4F42-A755-EA83A60F60A8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81CE-FB07-4CCD-BF20-03E7594632FF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319EE-04B7-4F42-A755-EA83A60F60A8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81CE-FB07-4CCD-BF20-03E7594632FF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319EE-04B7-4F42-A755-EA83A60F60A8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81CE-FB07-4CCD-BF20-03E7594632FF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319EE-04B7-4F42-A755-EA83A60F60A8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81CE-FB07-4CCD-BF20-03E7594632FF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319EE-04B7-4F42-A755-EA83A60F60A8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600" lvl="0" indent="-423545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5"/>
            </a:lvl1pPr>
            <a:lvl2pPr marL="1219200" lvl="1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800" lvl="2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400" lvl="3" indent="-406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8000" lvl="4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600" lvl="5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200" lvl="6" indent="-406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800" lvl="7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400" lvl="8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/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600" lvl="0" indent="-423545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5"/>
            </a:lvl1pPr>
            <a:lvl2pPr marL="1219200" lvl="1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800" lvl="2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400" lvl="3" indent="-406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8000" lvl="4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600" lvl="5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200" lvl="6" indent="-406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800" lvl="7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400" lvl="8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/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D381CE-FB07-4CCD-BF20-03E7594632FF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D319EE-04B7-4F42-A755-EA83A60F60A8}" type="slidenum">
              <a:rPr lang="en-IN" smtClean="0"/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6755095"/>
            <a:ext cx="12192000" cy="2550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extBox 1"/>
          <p:cNvSpPr txBox="1"/>
          <p:nvPr/>
        </p:nvSpPr>
        <p:spPr>
          <a:xfrm>
            <a:off x="293370" y="2470132"/>
            <a:ext cx="1037907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altLang="en-IN" sz="4400" b="1" dirty="0">
                <a:solidFill>
                  <a:srgbClr val="F15E2E"/>
                </a:solidFill>
              </a:rPr>
            </a:br>
            <a:r>
              <a:rPr lang="en-US" altLang="en-IN" sz="3600" b="1" dirty="0">
                <a:solidFill>
                  <a:srgbClr val="F15E2E"/>
                </a:solidFill>
              </a:rPr>
              <a:t>EXPLORE - UNDERSTAND - EXECUTE</a:t>
            </a:r>
            <a:endParaRPr lang="en-US" altLang="en-IN" sz="3600" b="1" dirty="0">
              <a:solidFill>
                <a:srgbClr val="F15E2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3370" y="2520326"/>
            <a:ext cx="7451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Double &amp; Triple Candle Pattern 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3370" y="4860526"/>
            <a:ext cx="626427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rgbClr val="002060"/>
                </a:solidFill>
              </a:rPr>
              <a:t>Disclaimer</a:t>
            </a:r>
            <a:endParaRPr lang="en-IN" sz="2000" b="1" dirty="0">
              <a:solidFill>
                <a:srgbClr val="002060"/>
              </a:solidFill>
            </a:endParaRPr>
          </a:p>
          <a:p>
            <a:r>
              <a:rPr lang="en-US" altLang="en-US" sz="1400" dirty="0"/>
              <a:t>Disclaimer: Investment in securities market are subject to market risks, read all the related documents carefully before investing. Brokerage will not exceed the SEBI prescribed limit.</a:t>
            </a:r>
            <a:endParaRPr lang="en-US" alt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293370" y="4370988"/>
            <a:ext cx="2777297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24</a:t>
            </a:r>
            <a:r>
              <a:rPr lang="en-US" b="1" baseline="30000" dirty="0">
                <a:solidFill>
                  <a:srgbClr val="002060"/>
                </a:solidFill>
              </a:rPr>
              <a:t>th</a:t>
            </a:r>
            <a:r>
              <a:rPr lang="en-US" b="1" dirty="0">
                <a:solidFill>
                  <a:srgbClr val="002060"/>
                </a:solidFill>
              </a:rPr>
              <a:t> Feb</a:t>
            </a:r>
            <a:r>
              <a:rPr lang="en-IN" b="1" dirty="0">
                <a:solidFill>
                  <a:srgbClr val="002060"/>
                </a:solidFill>
              </a:rPr>
              <a:t>’2</a:t>
            </a:r>
            <a:r>
              <a:rPr lang="en-US" altLang="en-IN" b="1" dirty="0">
                <a:solidFill>
                  <a:srgbClr val="002060"/>
                </a:solidFill>
              </a:rPr>
              <a:t>6</a:t>
            </a:r>
            <a:endParaRPr lang="en-US" altLang="en-IN" sz="18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82258" y="6385530"/>
            <a:ext cx="4841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Private &amp; Confidential. Please do not circulate.</a:t>
            </a:r>
            <a:endParaRPr lang="en-IN" dirty="0"/>
          </a:p>
        </p:txBody>
      </p:sp>
      <p:pic>
        <p:nvPicPr>
          <p:cNvPr id="7" name="Picture 6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11125" y="124460"/>
            <a:ext cx="1616710" cy="704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cxnSp>
        <p:nvCxnSpPr>
          <p:cNvPr id="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Presenter </a:t>
            </a:r>
            <a:r>
              <a:rPr lang="en-US" sz="3600" b="1" dirty="0">
                <a:solidFill>
                  <a:srgbClr val="293C9C"/>
                </a:solidFill>
              </a:rPr>
              <a:t>Hitesh Chotalia</a:t>
            </a:r>
            <a:endParaRPr lang="en-US" sz="3600" b="1" dirty="0">
              <a:solidFill>
                <a:srgbClr val="293C9C"/>
              </a:solidFill>
              <a:sym typeface="+mn-ea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33" y="1429980"/>
            <a:ext cx="3091210" cy="37733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81573" y="1630640"/>
            <a:ext cx="6646636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latin typeface="+mj-lt"/>
                <a:cs typeface="Arial" panose="020B0604020202020204" pitchFamily="34" charset="0"/>
              </a:rPr>
              <a:t>Market Experience : 26 Years</a:t>
            </a:r>
            <a:endParaRPr lang="en-IN" dirty="0">
              <a:latin typeface="+mj-lt"/>
              <a:cs typeface="Arial" panose="020B0604020202020204" pitchFamily="34" charset="0"/>
            </a:endParaRPr>
          </a:p>
          <a:p>
            <a:endParaRPr lang="en-IN" dirty="0">
              <a:latin typeface="+mj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Technical Market Strategist : Share khan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Asia Pacific Equity Research : Citi Global Markets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Technical Market Strategist : Centrum Broking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Product Head : Ignite – Sharekhan Education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Sr VP : Motilal Oswal : Head School Of Trading &amp; Investing 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Head Education : Fin Learn Academy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Media Appearance : CNBC &amp; NDTV Profit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IN" sz="3600" dirty="0">
              <a:latin typeface="+mj-lt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323990" y="1533983"/>
            <a:ext cx="2112563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/>
              <a:t>Bullish Reversal</a:t>
            </a:r>
            <a:endParaRPr lang="en-US" sz="20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323990" y="1006815"/>
            <a:ext cx="2729089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 Bullish Engulfing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52869" y="2040830"/>
            <a:ext cx="6601436" cy="4707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First candle has a filled red real body, in line with the downtrend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second candle's open is below the previous candle body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second candle's body engulfs the previous candle's real body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shadow of the candle is insignificant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Its an Expanded Range Candle (ERC)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Bullish engulfing candle appears in a downtrend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8315671" y="3020291"/>
            <a:ext cx="737118" cy="1421196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stCxn id="5" idx="0"/>
          </p:cNvCxnSpPr>
          <p:nvPr/>
        </p:nvCxnSpPr>
        <p:spPr>
          <a:xfrm flipV="1">
            <a:off x="8684230" y="2535382"/>
            <a:ext cx="0" cy="4849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8684230" y="4441487"/>
            <a:ext cx="0" cy="4849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8684230" y="4441486"/>
            <a:ext cx="0" cy="4849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9570920" y="2341418"/>
            <a:ext cx="737118" cy="2937164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9939480" y="5278582"/>
            <a:ext cx="0" cy="4849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9917284" y="1870364"/>
            <a:ext cx="0" cy="4849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cxnSp>
        <p:nvCxnSpPr>
          <p:cNvPr id="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Candle Type: </a:t>
            </a:r>
            <a:r>
              <a:rPr lang="en-US" sz="3600" b="1" dirty="0">
                <a:solidFill>
                  <a:srgbClr val="283A97"/>
                </a:solidFill>
              </a:rPr>
              <a:t>Double-Candle</a:t>
            </a:r>
            <a:endParaRPr lang="en-US" sz="3600" b="1" dirty="0">
              <a:solidFill>
                <a:srgbClr val="283A97"/>
              </a:solidFill>
              <a:sym typeface="+mn-ea"/>
            </a:endParaRPr>
          </a:p>
        </p:txBody>
      </p:sp>
      <p:cxnSp>
        <p:nvCxnSpPr>
          <p:cNvPr id="10" name="Google Shape;202;p24"/>
          <p:cNvCxnSpPr/>
          <p:nvPr/>
        </p:nvCxnSpPr>
        <p:spPr>
          <a:xfrm flipH="1">
            <a:off x="7228538" y="1000810"/>
            <a:ext cx="1270" cy="5663565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364630" y="1513663"/>
            <a:ext cx="2112563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/>
              <a:t>Bullish Reversal</a:t>
            </a:r>
            <a:endParaRPr lang="en-US" sz="20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354470" y="986496"/>
            <a:ext cx="2729090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 Bullish Engulfing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3189" y="2040830"/>
            <a:ext cx="6601436" cy="5262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First candle has a filled red real body, in line with the downtrend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second candle's open is below the previous candle body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second candle's body engulfs the previous candle's real body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shadow of the candle is insignificant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Its an Expanded Range Candle (ERC)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Bullish engulfing candle appears in a downtrend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Significance in a sideways consolidation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7" name="Picture 6" descr="A graph of a stock market&#10;&#10;AI-generated content may be incorrect.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1745" y="986496"/>
            <a:ext cx="5238998" cy="5671449"/>
          </a:xfrm>
          <a:prstGeom prst="rect">
            <a:avLst/>
          </a:prstGeom>
        </p:spPr>
      </p:pic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2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cxnSp>
        <p:nvCxnSpPr>
          <p:cNvPr id="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Candle Type: </a:t>
            </a:r>
            <a:r>
              <a:rPr lang="en-US" sz="3600" b="1" dirty="0">
                <a:solidFill>
                  <a:srgbClr val="283A97"/>
                </a:solidFill>
              </a:rPr>
              <a:t>Double-Candle</a:t>
            </a:r>
            <a:endParaRPr lang="en-US" sz="3600" b="1" dirty="0">
              <a:solidFill>
                <a:srgbClr val="283A97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4310" y="1503503"/>
            <a:ext cx="2533145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Bearish Reversal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44310" y="976336"/>
            <a:ext cx="2533147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 Bearish Engulfing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3029" y="2040830"/>
            <a:ext cx="6601436" cy="3876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First candle has a real body (green) ,within the uptrend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 second candle's open is above the previous candle's body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 second candle's body engulfs the previous candle's body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 shadow of the candle is not relevant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Location : appears in an uptrend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Bearish engulfing indicates high in place </a:t>
            </a:r>
            <a:endParaRPr lang="en-US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8370916" y="3020291"/>
            <a:ext cx="737118" cy="1421196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9" idx="0"/>
          </p:cNvCxnSpPr>
          <p:nvPr/>
        </p:nvCxnSpPr>
        <p:spPr>
          <a:xfrm flipV="1">
            <a:off x="8739475" y="2535382"/>
            <a:ext cx="0" cy="4849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8739475" y="4441486"/>
            <a:ext cx="0" cy="4849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9626165" y="2341418"/>
            <a:ext cx="737118" cy="2937164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9994725" y="5278582"/>
            <a:ext cx="0" cy="4849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9972529" y="1870364"/>
            <a:ext cx="0" cy="4849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cxnSp>
        <p:nvCxnSpPr>
          <p:cNvPr id="3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Candle Type: </a:t>
            </a:r>
            <a:r>
              <a:rPr lang="en-US" sz="3600" b="1" dirty="0">
                <a:solidFill>
                  <a:srgbClr val="283A97"/>
                </a:solidFill>
              </a:rPr>
              <a:t>Double-Candle</a:t>
            </a:r>
            <a:endParaRPr lang="en-US" sz="3600" b="1" dirty="0">
              <a:solidFill>
                <a:srgbClr val="283A97"/>
              </a:solidFill>
              <a:sym typeface="+mn-ea"/>
            </a:endParaRPr>
          </a:p>
        </p:txBody>
      </p:sp>
      <p:cxnSp>
        <p:nvCxnSpPr>
          <p:cNvPr id="16" name="Google Shape;202;p24"/>
          <p:cNvCxnSpPr/>
          <p:nvPr/>
        </p:nvCxnSpPr>
        <p:spPr>
          <a:xfrm flipH="1">
            <a:off x="7228538" y="1000810"/>
            <a:ext cx="1270" cy="5663565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990" y="1513663"/>
            <a:ext cx="2424290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Bearish Reversal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3990" y="986496"/>
            <a:ext cx="2424290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 Bearish Engulfing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1439" y="2040830"/>
            <a:ext cx="6601436" cy="3876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First candle has a real body (green) ,within the uptrend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 second candle's open is above the previous candle's body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 second candle's body engulfs the previous candle's body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 shadow of the candle is not relevant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Location : appears in an uptrend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Bearish engulfing indicates high in place</a:t>
            </a:r>
            <a:endParaRPr lang="en-US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10" name="Picture 9" descr="A graph of a stock market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19265" y="1064260"/>
            <a:ext cx="5247005" cy="5427980"/>
          </a:xfrm>
          <a:prstGeom prst="rect">
            <a:avLst/>
          </a:prstGeom>
        </p:spPr>
      </p:pic>
      <p:pic>
        <p:nvPicPr>
          <p:cNvPr id="2" name="Picture 1" descr="Stocko (2) (2)"/>
          <p:cNvPicPr>
            <a:picLocks noChangeAspect="1"/>
          </p:cNvPicPr>
          <p:nvPr/>
        </p:nvPicPr>
        <p:blipFill>
          <a:blip r:embed="rId2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cxnSp>
        <p:nvCxnSpPr>
          <p:cNvPr id="3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Candle Type: </a:t>
            </a:r>
            <a:r>
              <a:rPr lang="en-US" sz="3600" b="1" dirty="0">
                <a:solidFill>
                  <a:srgbClr val="283A97"/>
                </a:solidFill>
              </a:rPr>
              <a:t>Double-Candle</a:t>
            </a:r>
            <a:endParaRPr lang="en-US" sz="3600" b="1" dirty="0">
              <a:solidFill>
                <a:srgbClr val="283A97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990" y="1513663"/>
            <a:ext cx="2565803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Bearish Reversal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3990" y="986495"/>
            <a:ext cx="2565803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 Dark Cloud Cover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2394" y="2040830"/>
            <a:ext cx="6601436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First candle has a filled body , in the context of the uptrend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First candle color is green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next candle's price gaps up on the open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second candle has a large filled  body (Red)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 second candle's body closes below the 50% mark of the previous candle's body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Location : Dark Cloud Cover appears in an uptrend 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8088341" y="3020291"/>
            <a:ext cx="737118" cy="1421196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9" idx="0"/>
          </p:cNvCxnSpPr>
          <p:nvPr/>
        </p:nvCxnSpPr>
        <p:spPr>
          <a:xfrm flipV="1">
            <a:off x="8456900" y="2535382"/>
            <a:ext cx="0" cy="4849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8456900" y="4441486"/>
            <a:ext cx="0" cy="4849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9712149" y="2341421"/>
            <a:ext cx="737118" cy="1828800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10050171" y="4170221"/>
            <a:ext cx="2827" cy="7561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cxnSp>
        <p:nvCxnSpPr>
          <p:cNvPr id="3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Candle Type: </a:t>
            </a:r>
            <a:r>
              <a:rPr lang="en-US" sz="3600" b="1" dirty="0">
                <a:solidFill>
                  <a:srgbClr val="283A97"/>
                </a:solidFill>
              </a:rPr>
              <a:t>Double-Candle</a:t>
            </a:r>
            <a:endParaRPr lang="en-US" sz="3600" b="1" dirty="0">
              <a:solidFill>
                <a:srgbClr val="283A97"/>
              </a:solidFill>
              <a:sym typeface="+mn-ea"/>
            </a:endParaRPr>
          </a:p>
        </p:txBody>
      </p:sp>
      <p:cxnSp>
        <p:nvCxnSpPr>
          <p:cNvPr id="14" name="Google Shape;202;p24"/>
          <p:cNvCxnSpPr/>
          <p:nvPr/>
        </p:nvCxnSpPr>
        <p:spPr>
          <a:xfrm flipH="1">
            <a:off x="7228538" y="1000810"/>
            <a:ext cx="1270" cy="5663565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4310" y="1513663"/>
            <a:ext cx="2446061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Bearish Reversal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44310" y="986496"/>
            <a:ext cx="2446061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 Dark Cloud Cover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0329" y="2040830"/>
            <a:ext cx="6601436" cy="4431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First candle has a filled body , in the context of the uptrend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First candle color is green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next candle's price gaps up on the open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second candle has a large filled  body (Red)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second candle's body closes below the 50% mark of the previous candle's body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Location : Dark Cloud Cover appears in an uptrend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06174" y="6629400"/>
            <a:ext cx="885825" cy="2286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619" y="6623069"/>
            <a:ext cx="838200" cy="219075"/>
          </a:xfrm>
          <a:prstGeom prst="rect">
            <a:avLst/>
          </a:prstGeom>
        </p:spPr>
      </p:pic>
      <p:pic>
        <p:nvPicPr>
          <p:cNvPr id="11" name="Picture 10" descr="A graph of stock market"/>
          <p:cNvPicPr>
            <a:picLocks noChangeAspect="1"/>
          </p:cNvPicPr>
          <p:nvPr/>
        </p:nvPicPr>
        <p:blipFill>
          <a:blip r:embed="rId3"/>
          <a:srcRect b="27343"/>
          <a:stretch>
            <a:fillRect/>
          </a:stretch>
        </p:blipFill>
        <p:spPr>
          <a:xfrm>
            <a:off x="6691630" y="1275080"/>
            <a:ext cx="5405120" cy="4982845"/>
          </a:xfrm>
          <a:prstGeom prst="rect">
            <a:avLst/>
          </a:prstGeom>
        </p:spPr>
      </p:pic>
      <p:pic>
        <p:nvPicPr>
          <p:cNvPr id="2" name="Picture 1" descr="Stocko (2) (2)"/>
          <p:cNvPicPr>
            <a:picLocks noChangeAspect="1"/>
          </p:cNvPicPr>
          <p:nvPr/>
        </p:nvPicPr>
        <p:blipFill>
          <a:blip r:embed="rId4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cxnSp>
        <p:nvCxnSpPr>
          <p:cNvPr id="3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Candle Type: </a:t>
            </a:r>
            <a:r>
              <a:rPr lang="en-US" sz="3600" b="1" dirty="0">
                <a:solidFill>
                  <a:srgbClr val="283A97"/>
                </a:solidFill>
              </a:rPr>
              <a:t>Double-Candle</a:t>
            </a:r>
            <a:endParaRPr lang="en-US" sz="3600" b="1" dirty="0">
              <a:solidFill>
                <a:srgbClr val="283A97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1775" y="1513663"/>
            <a:ext cx="2112563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Bullish Reversal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81775" y="986496"/>
            <a:ext cx="2112563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 Bullish Piercing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6049" y="1763830"/>
            <a:ext cx="6601436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First candle has a filled body in the downtrend (Red)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 next candle's price gaps lower on open of the second candle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 second candle's body closes above 50 % level of the first   candle's real body 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Bullish piercing appears in a downtrend indicating a low in place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Location : Bullish piercing appears in a downtrend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8584911" y="3020291"/>
            <a:ext cx="737118" cy="1421196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9" idx="0"/>
          </p:cNvCxnSpPr>
          <p:nvPr/>
        </p:nvCxnSpPr>
        <p:spPr>
          <a:xfrm flipV="1">
            <a:off x="8953470" y="2535382"/>
            <a:ext cx="0" cy="4849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8953470" y="4441486"/>
            <a:ext cx="0" cy="4849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9840160" y="3527086"/>
            <a:ext cx="737118" cy="1828800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10205891" y="2770912"/>
            <a:ext cx="2827" cy="7561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cxnSp>
        <p:nvCxnSpPr>
          <p:cNvPr id="3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Candle Type: </a:t>
            </a:r>
            <a:r>
              <a:rPr lang="en-US" sz="3600" b="1" dirty="0">
                <a:solidFill>
                  <a:srgbClr val="283A97"/>
                </a:solidFill>
              </a:rPr>
              <a:t>Double-Candle</a:t>
            </a:r>
            <a:endParaRPr lang="en-US" sz="3600" b="1" dirty="0">
              <a:solidFill>
                <a:srgbClr val="283A97"/>
              </a:solidFill>
              <a:sym typeface="+mn-ea"/>
            </a:endParaRPr>
          </a:p>
        </p:txBody>
      </p:sp>
      <p:cxnSp>
        <p:nvCxnSpPr>
          <p:cNvPr id="14" name="Google Shape;202;p24"/>
          <p:cNvCxnSpPr/>
          <p:nvPr/>
        </p:nvCxnSpPr>
        <p:spPr>
          <a:xfrm flipH="1">
            <a:off x="7228538" y="1000810"/>
            <a:ext cx="1270" cy="5663565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05270" y="1513663"/>
            <a:ext cx="2112563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Bullish Reversal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05270" y="986496"/>
            <a:ext cx="2112563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 Bullish Piercing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0184" y="1763830"/>
            <a:ext cx="6601436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First candle has a filled body in the downtrend (Red)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 next candle's price gaps lower on open of the second candle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 second candle's body closes above 50 % level of the first   candle's real body 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Bullish piercing appears in a downtrend indicating a low in place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Location : Bullish piercing appears in a downtrend</a:t>
            </a:r>
            <a:endParaRPr lang="en-US" dirty="0"/>
          </a:p>
          <a:p>
            <a:pPr indent="0"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sz="24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58619" y="6623069"/>
            <a:ext cx="838200" cy="219075"/>
          </a:xfrm>
          <a:prstGeom prst="rect">
            <a:avLst/>
          </a:prstGeom>
        </p:spPr>
      </p:pic>
      <p:pic>
        <p:nvPicPr>
          <p:cNvPr id="10" name="Picture 9" descr="A screenshot of a graph&#10;&#10;AI-generated content may be incorrect."/>
          <p:cNvPicPr>
            <a:picLocks noChangeAspect="1"/>
          </p:cNvPicPr>
          <p:nvPr/>
        </p:nvPicPr>
        <p:blipFill>
          <a:blip r:embed="rId2"/>
          <a:srcRect t="22074" b="9361"/>
          <a:stretch>
            <a:fillRect/>
          </a:stretch>
        </p:blipFill>
        <p:spPr>
          <a:xfrm>
            <a:off x="6803390" y="1513840"/>
            <a:ext cx="5304155" cy="4702175"/>
          </a:xfrm>
          <a:prstGeom prst="rect">
            <a:avLst/>
          </a:prstGeom>
        </p:spPr>
      </p:pic>
      <p:pic>
        <p:nvPicPr>
          <p:cNvPr id="2" name="Picture 1" descr="Stocko (2) (2)"/>
          <p:cNvPicPr>
            <a:picLocks noChangeAspect="1"/>
          </p:cNvPicPr>
          <p:nvPr/>
        </p:nvPicPr>
        <p:blipFill>
          <a:blip r:embed="rId3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cxnSp>
        <p:nvCxnSpPr>
          <p:cNvPr id="3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Candle Type: </a:t>
            </a:r>
            <a:r>
              <a:rPr lang="en-US" sz="3600" b="1" dirty="0">
                <a:solidFill>
                  <a:srgbClr val="283A97"/>
                </a:solidFill>
              </a:rPr>
              <a:t>Double-Candle</a:t>
            </a:r>
            <a:endParaRPr lang="en-US" sz="3600" b="1" dirty="0">
              <a:solidFill>
                <a:srgbClr val="283A97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775" y="1513663"/>
            <a:ext cx="2112563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Bullish Reversal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81775" y="986496"/>
            <a:ext cx="2112563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 Bullish Harami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9389" y="1763830"/>
            <a:ext cx="6601436" cy="3599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First candle has a filled body in the downtrend (Red)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 next candle's real body is within the first candle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 second candle's body is small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 second candle's real body appears like a Doji candle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Location : Bullish Harami appears in a downtrend signaling a low  in place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8702386" y="2535785"/>
            <a:ext cx="737118" cy="2335595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>
            <a:stCxn id="8" idx="0"/>
          </p:cNvCxnSpPr>
          <p:nvPr/>
        </p:nvCxnSpPr>
        <p:spPr>
          <a:xfrm flipV="1">
            <a:off x="9070945" y="2050879"/>
            <a:ext cx="0" cy="4849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9827006" y="3118781"/>
            <a:ext cx="737118" cy="961787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9051576" y="4857525"/>
            <a:ext cx="0" cy="4849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/>
          <p:cNvCxnSpPr/>
          <p:nvPr/>
        </p:nvCxnSpPr>
        <p:spPr>
          <a:xfrm flipV="1">
            <a:off x="10174217" y="4080568"/>
            <a:ext cx="0" cy="4849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 flipV="1">
            <a:off x="10177609" y="2633875"/>
            <a:ext cx="0" cy="4849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cxnSp>
        <p:nvCxnSpPr>
          <p:cNvPr id="11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Candle Type: </a:t>
            </a:r>
            <a:r>
              <a:rPr lang="en-US" sz="3600" b="1" dirty="0">
                <a:solidFill>
                  <a:srgbClr val="283A97"/>
                </a:solidFill>
              </a:rPr>
              <a:t>Double-Candle</a:t>
            </a:r>
            <a:endParaRPr lang="en-US" sz="3600" b="1" dirty="0">
              <a:solidFill>
                <a:srgbClr val="283A97"/>
              </a:solidFill>
              <a:sym typeface="+mn-ea"/>
            </a:endParaRPr>
          </a:p>
        </p:txBody>
      </p:sp>
      <p:cxnSp>
        <p:nvCxnSpPr>
          <p:cNvPr id="14" name="Google Shape;202;p24"/>
          <p:cNvCxnSpPr/>
          <p:nvPr/>
        </p:nvCxnSpPr>
        <p:spPr>
          <a:xfrm flipH="1">
            <a:off x="7228538" y="1022400"/>
            <a:ext cx="1270" cy="5663565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775" y="1513663"/>
            <a:ext cx="2112563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Bullish Reversal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81775" y="986496"/>
            <a:ext cx="2112563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 Bullish Harami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4619" y="1763830"/>
            <a:ext cx="6601436" cy="3599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First candle has a filled body in the downtrend (Red)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 next candle's real body is within the first candle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 second candle's body is small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 second candle's real body appears like a Doji candle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Location : Bullish Harami appears in a downtrend signaling a low in place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8" name="Picture 7" descr="A screenshot of a graph&#10;&#10;AI-generated content may be incorrect."/>
          <p:cNvPicPr>
            <a:picLocks noChangeAspect="1"/>
          </p:cNvPicPr>
          <p:nvPr/>
        </p:nvPicPr>
        <p:blipFill>
          <a:blip r:embed="rId1"/>
          <a:srcRect t="21371" b="324"/>
          <a:stretch>
            <a:fillRect/>
          </a:stretch>
        </p:blipFill>
        <p:spPr>
          <a:xfrm>
            <a:off x="6521450" y="1513840"/>
            <a:ext cx="5580380" cy="5216525"/>
          </a:xfrm>
          <a:prstGeom prst="rect">
            <a:avLst/>
          </a:prstGeom>
        </p:spPr>
      </p:pic>
      <p:pic>
        <p:nvPicPr>
          <p:cNvPr id="9" name="Picture 8" descr="Stocko (2) (2)"/>
          <p:cNvPicPr>
            <a:picLocks noChangeAspect="1"/>
          </p:cNvPicPr>
          <p:nvPr/>
        </p:nvPicPr>
        <p:blipFill>
          <a:blip r:embed="rId2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cxnSp>
        <p:nvCxnSpPr>
          <p:cNvPr id="10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Candle Type: </a:t>
            </a:r>
            <a:r>
              <a:rPr lang="en-US" sz="3600" b="1" dirty="0">
                <a:solidFill>
                  <a:srgbClr val="283A97"/>
                </a:solidFill>
              </a:rPr>
              <a:t>Double-Candle</a:t>
            </a:r>
            <a:endParaRPr lang="en-US" sz="3600" b="1" dirty="0">
              <a:solidFill>
                <a:srgbClr val="283A97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635" y="1513840"/>
            <a:ext cx="2197100" cy="39878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Bearish Reversal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81635" y="986790"/>
            <a:ext cx="2197100" cy="39878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 Bearish Harami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7003" y="1824817"/>
            <a:ext cx="6726127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first candle has a real body with the uptrend (Green)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 second candle's real body is within the first candle's real body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Bearish Harami appears in an uptrend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Suggests a high is in place </a:t>
            </a:r>
            <a:endParaRPr lang="en-US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8618247" y="2398679"/>
            <a:ext cx="737118" cy="2335595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956415" y="1913773"/>
            <a:ext cx="0" cy="4849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9967795" y="3527086"/>
            <a:ext cx="737118" cy="961787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0333526" y="2105892"/>
            <a:ext cx="13857" cy="14489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8986806" y="4734274"/>
            <a:ext cx="0" cy="4849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cxnSp>
        <p:nvCxnSpPr>
          <p:cNvPr id="14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Candle Type: </a:t>
            </a:r>
            <a:r>
              <a:rPr lang="en-US" sz="3600" b="1" dirty="0">
                <a:solidFill>
                  <a:srgbClr val="283A97"/>
                </a:solidFill>
              </a:rPr>
              <a:t>Double-Candle</a:t>
            </a:r>
            <a:endParaRPr lang="en-US" sz="3600" b="1" dirty="0">
              <a:solidFill>
                <a:srgbClr val="283A97"/>
              </a:solidFill>
              <a:sym typeface="+mn-ea"/>
            </a:endParaRPr>
          </a:p>
        </p:txBody>
      </p:sp>
      <p:cxnSp>
        <p:nvCxnSpPr>
          <p:cNvPr id="17" name="Google Shape;202;p24"/>
          <p:cNvCxnSpPr/>
          <p:nvPr/>
        </p:nvCxnSpPr>
        <p:spPr>
          <a:xfrm flipH="1">
            <a:off x="7228538" y="1000810"/>
            <a:ext cx="1270" cy="5663565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635" y="1513840"/>
            <a:ext cx="2238375" cy="39878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Bearish Reversal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81635" y="986790"/>
            <a:ext cx="2238375" cy="39878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 Bearish Harami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6208" y="1762587"/>
            <a:ext cx="6726127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first candle has a real body with the uptrend (Green)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second candle's real body is within the first candle's real body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Bearish Harami appears in an uptrend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Suggests a high is in place</a:t>
            </a:r>
            <a:endParaRPr lang="en-US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8" name="Picture 7" descr="A screenshot of a graph"/>
          <p:cNvPicPr>
            <a:picLocks noChangeAspect="1"/>
          </p:cNvPicPr>
          <p:nvPr/>
        </p:nvPicPr>
        <p:blipFill>
          <a:blip r:embed="rId1"/>
          <a:srcRect b="25343"/>
          <a:stretch>
            <a:fillRect/>
          </a:stretch>
        </p:blipFill>
        <p:spPr>
          <a:xfrm>
            <a:off x="6629400" y="1022985"/>
            <a:ext cx="5562600" cy="5120005"/>
          </a:xfrm>
          <a:prstGeom prst="rect">
            <a:avLst/>
          </a:prstGeom>
        </p:spPr>
      </p:pic>
      <p:pic>
        <p:nvPicPr>
          <p:cNvPr id="9" name="Picture 8" descr="Stocko (2) (2)"/>
          <p:cNvPicPr>
            <a:picLocks noChangeAspect="1"/>
          </p:cNvPicPr>
          <p:nvPr/>
        </p:nvPicPr>
        <p:blipFill>
          <a:blip r:embed="rId2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cxnSp>
        <p:nvCxnSpPr>
          <p:cNvPr id="10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Candle Type: </a:t>
            </a:r>
            <a:r>
              <a:rPr lang="en-US" sz="3600" b="1" dirty="0">
                <a:solidFill>
                  <a:srgbClr val="283A97"/>
                </a:solidFill>
              </a:rPr>
              <a:t>Double-Candle</a:t>
            </a:r>
            <a:endParaRPr lang="en-US" sz="3600" b="1" dirty="0">
              <a:solidFill>
                <a:srgbClr val="283A97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635" y="1513840"/>
            <a:ext cx="2352040" cy="39878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Bearish Reversal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81635" y="986790"/>
            <a:ext cx="2352040" cy="39878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Evening Star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7478" y="1773382"/>
            <a:ext cx="6726127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first candle has a real body with the uptrend (Green)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second candle's price gap up on the open of second candle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Second candle has a small real body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Color of second candle's body is not significant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third candle's price gap down on open and closes below 50 % mark of the first candle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Evening star appears in an uptrend indicating high is in place </a:t>
            </a:r>
            <a:endParaRPr lang="en-US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8082958" y="2926935"/>
            <a:ext cx="737118" cy="2335595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451517" y="2442029"/>
            <a:ext cx="0" cy="4849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9187294" y="1980819"/>
            <a:ext cx="737118" cy="72810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flipH="1" flipV="1">
            <a:off x="9555853" y="2690759"/>
            <a:ext cx="1" cy="8374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9555853" y="1709823"/>
            <a:ext cx="0" cy="2848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10384155" y="2926936"/>
            <a:ext cx="737118" cy="1787478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10737517" y="2442029"/>
            <a:ext cx="0" cy="4849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10737517" y="4714414"/>
            <a:ext cx="0" cy="4849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cxnSp>
        <p:nvCxnSpPr>
          <p:cNvPr id="16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Google Shape;203;p24"/>
          <p:cNvSpPr txBox="1"/>
          <p:nvPr/>
        </p:nvSpPr>
        <p:spPr>
          <a:xfrm>
            <a:off x="381635" y="211455"/>
            <a:ext cx="7438390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Candle Type: </a:t>
            </a:r>
            <a:r>
              <a:rPr lang="en-US" sz="3600" b="1" dirty="0">
                <a:solidFill>
                  <a:srgbClr val="283A97"/>
                </a:solidFill>
              </a:rPr>
              <a:t>Three</a:t>
            </a:r>
            <a:r>
              <a:rPr lang="en-US" sz="3600" b="1" dirty="0">
                <a:solidFill>
                  <a:srgbClr val="283A97"/>
                </a:solidFill>
              </a:rPr>
              <a:t>-Candle</a:t>
            </a:r>
            <a:endParaRPr lang="en-US" sz="3600" b="1" dirty="0">
              <a:solidFill>
                <a:srgbClr val="283A97"/>
              </a:solidFill>
              <a:sym typeface="+mn-ea"/>
            </a:endParaRPr>
          </a:p>
        </p:txBody>
      </p:sp>
      <p:cxnSp>
        <p:nvCxnSpPr>
          <p:cNvPr id="18" name="Google Shape;202;p24"/>
          <p:cNvCxnSpPr/>
          <p:nvPr/>
        </p:nvCxnSpPr>
        <p:spPr>
          <a:xfrm flipH="1">
            <a:off x="7228538" y="1000810"/>
            <a:ext cx="1270" cy="5663565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635" y="1513840"/>
            <a:ext cx="2352675" cy="39878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Bearish Reversal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81635" y="986790"/>
            <a:ext cx="2352675" cy="39878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Evening Star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7478" y="1773382"/>
            <a:ext cx="6726127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first candle has a real body with the uptrend (Green)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 second candle's price gap up on the open of second candle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Second candle has a small real body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Color of second candle's body is not significant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 third candle's price gap down on open and closes below 50 %  mark of the first candle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Evening star appears in an uptrend indicating high is in place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9" name="Picture 8" descr="A graph showing a number of candlesticks"/>
          <p:cNvPicPr>
            <a:picLocks noChangeAspect="1"/>
          </p:cNvPicPr>
          <p:nvPr/>
        </p:nvPicPr>
        <p:blipFill>
          <a:blip r:embed="rId1"/>
          <a:srcRect r="19388" b="13911"/>
          <a:stretch>
            <a:fillRect/>
          </a:stretch>
        </p:blipFill>
        <p:spPr>
          <a:xfrm>
            <a:off x="7193915" y="1189990"/>
            <a:ext cx="4369435" cy="5026025"/>
          </a:xfrm>
          <a:prstGeom prst="rect">
            <a:avLst/>
          </a:prstGeom>
        </p:spPr>
      </p:pic>
      <p:pic>
        <p:nvPicPr>
          <p:cNvPr id="13" name="Picture 12" descr="Stocko (2) (2)"/>
          <p:cNvPicPr>
            <a:picLocks noChangeAspect="1"/>
          </p:cNvPicPr>
          <p:nvPr/>
        </p:nvPicPr>
        <p:blipFill>
          <a:blip r:embed="rId2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cxnSp>
        <p:nvCxnSpPr>
          <p:cNvPr id="16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Candle Type: </a:t>
            </a:r>
            <a:r>
              <a:rPr lang="en-US" sz="3600" b="1" dirty="0">
                <a:solidFill>
                  <a:srgbClr val="283A97"/>
                </a:solidFill>
              </a:rPr>
              <a:t>Three</a:t>
            </a:r>
            <a:r>
              <a:rPr lang="en-US" sz="3600" b="1" dirty="0">
                <a:solidFill>
                  <a:srgbClr val="283A97"/>
                </a:solidFill>
              </a:rPr>
              <a:t>-Candle</a:t>
            </a:r>
            <a:endParaRPr lang="en-US" sz="3600" b="1" dirty="0">
              <a:solidFill>
                <a:srgbClr val="283A97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775" y="1513663"/>
            <a:ext cx="2112563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Bullish Reversal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81775" y="986496"/>
            <a:ext cx="2112563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Morning Star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1603" y="1816562"/>
            <a:ext cx="6726127" cy="4707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first candle has a real body with the downtrend (Red)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second candle's price gap down on the open of second candle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Second candle has a small real body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Color of second candle's body is not significant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third candle's price gap up on open and closes above 50% mark of the first candle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Morning star appears in a downtrend indicating a low is in place</a:t>
            </a:r>
            <a:endParaRPr lang="en-US" dirty="0"/>
          </a:p>
          <a:p>
            <a:pPr indent="0"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dirty="0"/>
              <a:t> </a:t>
            </a:r>
            <a:endParaRPr lang="en-US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7897899" y="1914114"/>
            <a:ext cx="737118" cy="2335595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232197" y="1429208"/>
            <a:ext cx="0" cy="4849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8893787" y="4925921"/>
            <a:ext cx="737118" cy="72810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flipH="1" flipV="1">
            <a:off x="9262346" y="5654026"/>
            <a:ext cx="1" cy="8374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9262346" y="4709218"/>
            <a:ext cx="0" cy="2305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10110757" y="2666532"/>
            <a:ext cx="737118" cy="1787478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10479316" y="2181626"/>
            <a:ext cx="0" cy="4849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10479316" y="4432127"/>
            <a:ext cx="0" cy="4849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cxnSp>
        <p:nvCxnSpPr>
          <p:cNvPr id="16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Candle Type: </a:t>
            </a:r>
            <a:r>
              <a:rPr lang="en-US" sz="3600" b="1" dirty="0">
                <a:solidFill>
                  <a:srgbClr val="283A97"/>
                </a:solidFill>
              </a:rPr>
              <a:t>Three</a:t>
            </a:r>
            <a:r>
              <a:rPr lang="en-US" sz="3600" b="1" dirty="0">
                <a:solidFill>
                  <a:srgbClr val="283A97"/>
                </a:solidFill>
              </a:rPr>
              <a:t>-Candle</a:t>
            </a:r>
            <a:endParaRPr lang="en-US" sz="3600" b="1" dirty="0">
              <a:solidFill>
                <a:srgbClr val="283A97"/>
              </a:solidFill>
              <a:sym typeface="+mn-ea"/>
            </a:endParaRPr>
          </a:p>
        </p:txBody>
      </p:sp>
      <p:cxnSp>
        <p:nvCxnSpPr>
          <p:cNvPr id="2" name="Google Shape;202;p24"/>
          <p:cNvCxnSpPr/>
          <p:nvPr/>
        </p:nvCxnSpPr>
        <p:spPr>
          <a:xfrm flipH="1">
            <a:off x="7228538" y="1000810"/>
            <a:ext cx="1270" cy="5663565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775" y="1513663"/>
            <a:ext cx="2112563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Bullish Reversal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81775" y="986496"/>
            <a:ext cx="2112563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Morning Star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7003" y="1762587"/>
            <a:ext cx="6726127" cy="4707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first candle has a real body with the downtrend (Red)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second candle's price gap down on the open of second candle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Second candle has a small real body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Color of second candle's body is not significant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third candle's price gap up on open and closes above 50% mark of the first candle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Morning star appears in a downtrend indicating a low is in place</a:t>
            </a:r>
            <a:endParaRPr lang="en-US" dirty="0"/>
          </a:p>
          <a:p>
            <a:pPr indent="0"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dirty="0"/>
              <a:t> </a:t>
            </a:r>
            <a:endParaRPr lang="en-US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8" name="Picture 7" descr="A graph of a candle stick chart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8371" y="200063"/>
            <a:ext cx="4896693" cy="6559966"/>
          </a:xfrm>
          <a:prstGeom prst="rect">
            <a:avLst/>
          </a:prstGeom>
        </p:spPr>
      </p:pic>
      <p:pic>
        <p:nvPicPr>
          <p:cNvPr id="13" name="Picture 12" descr="Stocko (2) (2)"/>
          <p:cNvPicPr>
            <a:picLocks noChangeAspect="1"/>
          </p:cNvPicPr>
          <p:nvPr/>
        </p:nvPicPr>
        <p:blipFill>
          <a:blip r:embed="rId2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cxnSp>
        <p:nvCxnSpPr>
          <p:cNvPr id="16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Candle Type: </a:t>
            </a:r>
            <a:r>
              <a:rPr lang="en-US" sz="3600" b="1" dirty="0">
                <a:solidFill>
                  <a:srgbClr val="283A97"/>
                </a:solidFill>
              </a:rPr>
              <a:t>Three</a:t>
            </a:r>
            <a:r>
              <a:rPr lang="en-US" sz="3600" b="1" dirty="0">
                <a:solidFill>
                  <a:srgbClr val="283A97"/>
                </a:solidFill>
              </a:rPr>
              <a:t>-Candle</a:t>
            </a:r>
            <a:endParaRPr lang="en-US" sz="3600" b="1" dirty="0">
              <a:solidFill>
                <a:srgbClr val="283A97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775" y="1513663"/>
            <a:ext cx="2112563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Bullish Reversal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81775" y="986496"/>
            <a:ext cx="2925033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Three White Soldiers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129075" y="3112808"/>
            <a:ext cx="737118" cy="2335595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8497634" y="2627902"/>
            <a:ext cx="0" cy="4849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9234752" y="2601180"/>
            <a:ext cx="737118" cy="2335595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9608330" y="2116274"/>
            <a:ext cx="0" cy="4849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0436976" y="1914205"/>
            <a:ext cx="737118" cy="2335595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10805535" y="1429299"/>
            <a:ext cx="0" cy="4849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49388" y="1794972"/>
            <a:ext cx="6726127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first candle is a green bullish candle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 second candle is a green bullish candle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third candle is a green bullish candle </a:t>
            </a:r>
            <a:endParaRPr lang="en-US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2" name="Picture 1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cxnSp>
        <p:nvCxnSpPr>
          <p:cNvPr id="3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Candle Type: </a:t>
            </a:r>
            <a:r>
              <a:rPr lang="en-US" sz="3600" b="1" dirty="0">
                <a:solidFill>
                  <a:srgbClr val="283A97"/>
                </a:solidFill>
              </a:rPr>
              <a:t>Three</a:t>
            </a:r>
            <a:r>
              <a:rPr lang="en-US" sz="3600" b="1" dirty="0">
                <a:solidFill>
                  <a:srgbClr val="283A97"/>
                </a:solidFill>
              </a:rPr>
              <a:t>-Candle</a:t>
            </a:r>
            <a:endParaRPr lang="en-US" sz="3600" b="1" dirty="0">
              <a:solidFill>
                <a:srgbClr val="283A97"/>
              </a:solidFill>
              <a:sym typeface="+mn-ea"/>
            </a:endParaRPr>
          </a:p>
        </p:txBody>
      </p:sp>
      <p:cxnSp>
        <p:nvCxnSpPr>
          <p:cNvPr id="4" name="Google Shape;202;p24"/>
          <p:cNvCxnSpPr/>
          <p:nvPr/>
        </p:nvCxnSpPr>
        <p:spPr>
          <a:xfrm flipH="1">
            <a:off x="7228538" y="1000810"/>
            <a:ext cx="1270" cy="5663565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775" y="1513663"/>
            <a:ext cx="2112563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Bullish Reversal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81775" y="986496"/>
            <a:ext cx="2925033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Three White Soldiers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8593" y="1773382"/>
            <a:ext cx="6726127" cy="249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first candle is a green bullish candle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 second candle is a green bullish candle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third candle is a green bullish candle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3" name="Picture 2" descr="A graph of a stock market"/>
          <p:cNvPicPr>
            <a:picLocks noChangeAspect="1"/>
          </p:cNvPicPr>
          <p:nvPr/>
        </p:nvPicPr>
        <p:blipFill>
          <a:blip r:embed="rId1"/>
          <a:srcRect b="26787"/>
          <a:stretch>
            <a:fillRect/>
          </a:stretch>
        </p:blipFill>
        <p:spPr>
          <a:xfrm>
            <a:off x="6216015" y="1163955"/>
            <a:ext cx="5885815" cy="5020945"/>
          </a:xfrm>
          <a:prstGeom prst="rect">
            <a:avLst/>
          </a:prstGeom>
        </p:spPr>
      </p:pic>
      <p:pic>
        <p:nvPicPr>
          <p:cNvPr id="13" name="Picture 12" descr="Stocko (2) (2)"/>
          <p:cNvPicPr>
            <a:picLocks noChangeAspect="1"/>
          </p:cNvPicPr>
          <p:nvPr/>
        </p:nvPicPr>
        <p:blipFill>
          <a:blip r:embed="rId2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cxnSp>
        <p:nvCxnSpPr>
          <p:cNvPr id="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Candle Type: </a:t>
            </a:r>
            <a:r>
              <a:rPr lang="en-US" sz="3600" b="1" dirty="0">
                <a:solidFill>
                  <a:srgbClr val="283A97"/>
                </a:solidFill>
              </a:rPr>
              <a:t>Three</a:t>
            </a:r>
            <a:r>
              <a:rPr lang="en-US" sz="3600" b="1" dirty="0">
                <a:solidFill>
                  <a:srgbClr val="283A97"/>
                </a:solidFill>
              </a:rPr>
              <a:t>-Candle</a:t>
            </a:r>
            <a:endParaRPr lang="en-US" sz="3600" b="1" dirty="0">
              <a:solidFill>
                <a:srgbClr val="283A97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775" y="1513663"/>
            <a:ext cx="2816176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Bearish Reversal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81775" y="986496"/>
            <a:ext cx="2925033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Three Black Crows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17627" y="1093405"/>
            <a:ext cx="737118" cy="2335595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8686186" y="3429000"/>
            <a:ext cx="0" cy="4886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9469067" y="2230340"/>
            <a:ext cx="737118" cy="2335595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9837626" y="4565935"/>
            <a:ext cx="0" cy="4849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0528555" y="3467906"/>
            <a:ext cx="737118" cy="2335595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10897114" y="5803501"/>
            <a:ext cx="0" cy="4849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07478" y="1773382"/>
            <a:ext cx="6726127" cy="249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first candle is a red bearish candle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 second candle is a red bearish candle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third candle is a red  bearish candle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2" name="Picture 1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cxnSp>
        <p:nvCxnSpPr>
          <p:cNvPr id="3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Candle Type: </a:t>
            </a:r>
            <a:r>
              <a:rPr lang="en-US" sz="3600" b="1" dirty="0">
                <a:solidFill>
                  <a:srgbClr val="283A97"/>
                </a:solidFill>
              </a:rPr>
              <a:t>Three</a:t>
            </a:r>
            <a:r>
              <a:rPr lang="en-US" sz="3600" b="1" dirty="0">
                <a:solidFill>
                  <a:srgbClr val="283A97"/>
                </a:solidFill>
              </a:rPr>
              <a:t>-Candle</a:t>
            </a:r>
            <a:endParaRPr lang="en-US" sz="3600" b="1" dirty="0">
              <a:solidFill>
                <a:srgbClr val="283A97"/>
              </a:solidFill>
              <a:sym typeface="+mn-ea"/>
            </a:endParaRPr>
          </a:p>
        </p:txBody>
      </p:sp>
      <p:cxnSp>
        <p:nvCxnSpPr>
          <p:cNvPr id="4" name="Google Shape;202;p24"/>
          <p:cNvCxnSpPr/>
          <p:nvPr/>
        </p:nvCxnSpPr>
        <p:spPr>
          <a:xfrm flipH="1">
            <a:off x="7228538" y="1000810"/>
            <a:ext cx="1270" cy="5663565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775" y="1513663"/>
            <a:ext cx="2112563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Bullish Reversal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81775" y="986496"/>
            <a:ext cx="2925033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Three White Soldiers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6048" y="1773382"/>
            <a:ext cx="6726127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first candle is a green bullish candle 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The second candle is a green bullish candle</a:t>
            </a: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/>
              <a:t>The third candle is a green bullish candle </a:t>
            </a:r>
            <a:endParaRPr lang="en-US" dirty="0"/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8" name="Picture 7" descr="A graph of a stock market"/>
          <p:cNvPicPr>
            <a:picLocks noChangeAspect="1"/>
          </p:cNvPicPr>
          <p:nvPr/>
        </p:nvPicPr>
        <p:blipFill>
          <a:blip r:embed="rId1"/>
          <a:srcRect b="14721"/>
          <a:stretch>
            <a:fillRect/>
          </a:stretch>
        </p:blipFill>
        <p:spPr>
          <a:xfrm>
            <a:off x="5836285" y="1017270"/>
            <a:ext cx="6229985" cy="5223510"/>
          </a:xfrm>
          <a:prstGeom prst="rect">
            <a:avLst/>
          </a:prstGeom>
        </p:spPr>
      </p:pic>
      <p:pic>
        <p:nvPicPr>
          <p:cNvPr id="13" name="Picture 12" descr="Stocko (2) (2)"/>
          <p:cNvPicPr>
            <a:picLocks noChangeAspect="1"/>
          </p:cNvPicPr>
          <p:nvPr/>
        </p:nvPicPr>
        <p:blipFill>
          <a:blip r:embed="rId2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cxnSp>
        <p:nvCxnSpPr>
          <p:cNvPr id="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Candle Type: </a:t>
            </a:r>
            <a:r>
              <a:rPr lang="en-US" sz="3600" b="1" dirty="0">
                <a:solidFill>
                  <a:srgbClr val="283A97"/>
                </a:solidFill>
              </a:rPr>
              <a:t>Three</a:t>
            </a:r>
            <a:r>
              <a:rPr lang="en-US" sz="3600" b="1" dirty="0">
                <a:solidFill>
                  <a:srgbClr val="283A97"/>
                </a:solidFill>
              </a:rPr>
              <a:t>-Candle</a:t>
            </a:r>
            <a:endParaRPr lang="en-US" sz="3600" b="1" dirty="0">
              <a:solidFill>
                <a:srgbClr val="283A97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5" name="Google Shape;203;p24"/>
          <p:cNvSpPr txBox="1"/>
          <p:nvPr/>
        </p:nvSpPr>
        <p:spPr>
          <a:xfrm>
            <a:off x="2830993" y="2547119"/>
            <a:ext cx="5389880" cy="1971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US" sz="10000" b="1" dirty="0">
                <a:solidFill>
                  <a:srgbClr val="F15E2E"/>
                </a:solidFill>
              </a:rPr>
              <a:t>Q&amp;A</a:t>
            </a:r>
            <a:endParaRPr lang="en-US" sz="10000" b="1" dirty="0">
              <a:solidFill>
                <a:srgbClr val="253997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1650" y="946841"/>
            <a:ext cx="11448739" cy="535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dirty="0"/>
              <a:t>Investments in the securities market are subject to market risks,read all the related documents carefully before investing. Brokerage will not exceed the SEBI prescribed limit.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>
                <a:sym typeface="+mn-ea"/>
              </a:rPr>
              <a:t>Any video/image/text content is for educational and informational purposes only and does not constitute financial</a:t>
            </a:r>
            <a:endParaRPr lang="en-US" altLang="en-US" dirty="0"/>
          </a:p>
          <a:p>
            <a:r>
              <a:rPr lang="en-US" altLang="en-US" dirty="0">
                <a:sym typeface="+mn-ea"/>
              </a:rPr>
              <a:t>advice. Please do your own research or consult a qualified financial advisor before making any investment or trading decisions. Trading in stock markets involves risk of loss.</a:t>
            </a:r>
            <a:endParaRPr lang="en-US" altLang="en-US" dirty="0"/>
          </a:p>
          <a:p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South Asian Stocks Ltd. : NSE Member Code 09073, BSE</a:t>
            </a:r>
            <a:endParaRPr lang="en-US" altLang="en-US" dirty="0"/>
          </a:p>
          <a:p>
            <a:r>
              <a:rPr lang="en-US" altLang="en-US" dirty="0"/>
              <a:t>Member Code 6329, MCX Member Code : 55215 , NCDEX</a:t>
            </a:r>
            <a:endParaRPr lang="en-US" altLang="en-US" dirty="0"/>
          </a:p>
          <a:p>
            <a:r>
              <a:rPr lang="en-US" altLang="en-US" dirty="0"/>
              <a:t>Member Code : 1233 NSDL : IN-DP-474-2020 . SEBI Registration</a:t>
            </a:r>
            <a:endParaRPr lang="en-US" altLang="en-US" dirty="0"/>
          </a:p>
          <a:p>
            <a:r>
              <a:rPr lang="en-US" altLang="en-US" dirty="0"/>
              <a:t>No. INZ000164738</a:t>
            </a:r>
            <a:endParaRPr lang="en-US" altLang="en-US" dirty="0"/>
          </a:p>
          <a:p>
            <a:r>
              <a:rPr lang="en-US" altLang="en-US" dirty="0"/>
              <a:t>Compliance Officer: NSE, BSE,MCX,NCDEX,NSDL : Mr RK</a:t>
            </a:r>
            <a:endParaRPr lang="en-US" altLang="en-US" dirty="0"/>
          </a:p>
          <a:p>
            <a:r>
              <a:rPr lang="en-US" altLang="en-US" dirty="0"/>
              <a:t>Jain , 011-40409999 support@stocko.in</a:t>
            </a:r>
            <a:endParaRPr lang="en-US" altLang="en-US" dirty="0"/>
          </a:p>
          <a:p>
            <a:r>
              <a:rPr lang="en-US" altLang="en-US" dirty="0"/>
              <a:t>Registered Office:- 3rd Floor, Building No.5, Local Shopping</a:t>
            </a:r>
            <a:endParaRPr lang="en-US" altLang="en-US" dirty="0"/>
          </a:p>
          <a:p>
            <a:r>
              <a:rPr lang="en-US" altLang="en-US" dirty="0"/>
              <a:t>Complex, Rishabh Vihar, Near Karkarduma Metro Station. East</a:t>
            </a:r>
            <a:endParaRPr lang="en-US" altLang="en-US" dirty="0"/>
          </a:p>
          <a:p>
            <a:r>
              <a:rPr lang="en-US" altLang="en-US" dirty="0"/>
              <a:t>Delhi – 110092</a:t>
            </a:r>
            <a:br>
              <a:rPr lang="en-US" altLang="en-US" dirty="0"/>
            </a:br>
            <a:endParaRPr lang="en-US" altLang="en-US" dirty="0"/>
          </a:p>
          <a:p>
            <a:endParaRPr lang="en-US" altLang="en-US" dirty="0"/>
          </a:p>
        </p:txBody>
      </p:sp>
      <p:sp>
        <p:nvSpPr>
          <p:cNvPr id="5" name="Google Shape;203;p24"/>
          <p:cNvSpPr txBox="1"/>
          <p:nvPr/>
        </p:nvSpPr>
        <p:spPr>
          <a:xfrm>
            <a:off x="321373" y="179307"/>
            <a:ext cx="10812800" cy="6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rgbClr val="253997"/>
                </a:solidFill>
              </a:rPr>
              <a:t>Disclaimer</a:t>
            </a:r>
            <a:endParaRPr lang="en-US" sz="36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8125</Words>
  <Application>WPS Presentation</Application>
  <PresentationFormat>Widescreen</PresentationFormat>
  <Paragraphs>390</Paragraphs>
  <Slides>24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Arial</vt:lpstr>
      <vt:lpstr>SimSun</vt:lpstr>
      <vt:lpstr>Wingdings</vt:lpstr>
      <vt:lpstr>Aptos</vt:lpstr>
      <vt:lpstr>Microsoft YaHei</vt:lpstr>
      <vt:lpstr>Arial Unicode MS</vt:lpstr>
      <vt:lpstr>Aptos Display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Intern Temp</dc:creator>
  <cp:lastModifiedBy>Vedant Rajmane</cp:lastModifiedBy>
  <cp:revision>4</cp:revision>
  <dcterms:created xsi:type="dcterms:W3CDTF">2026-02-24T04:56:00Z</dcterms:created>
  <dcterms:modified xsi:type="dcterms:W3CDTF">2026-02-24T08:34:53Z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5F4901913A6944BA8E06B85B55F2B6BE_12</vt:lpwstr>
  </property>
  <property fmtid="{D5CDD505-2E9C-101B-9397-08002B2CF9AE}" pid="3" name="KSOProductBuildVer">
    <vt:lpwstr>1033-12.2.0.23196</vt:lpwstr>
  </property>
</Properties>
</file>