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99" r:id="rId3"/>
    <p:sldId id="271" r:id="rId4"/>
    <p:sldId id="304" r:id="rId5"/>
    <p:sldId id="272" r:id="rId6"/>
    <p:sldId id="300" r:id="rId7"/>
    <p:sldId id="305" r:id="rId8"/>
    <p:sldId id="292" r:id="rId9"/>
    <p:sldId id="301" r:id="rId10"/>
    <p:sldId id="302" r:id="rId11"/>
    <p:sldId id="307" r:id="rId12"/>
    <p:sldId id="309" r:id="rId13"/>
    <p:sldId id="310" r:id="rId14"/>
    <p:sldId id="312" r:id="rId15"/>
    <p:sldId id="31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78A74-4E79-4099-9B3D-3BEE16F9D2F9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82877-DDF7-4B6E-976E-4F4F3D93D9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1625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3A7463FE-F27D-F221-0506-EF1B774F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3E35DFA2-F650-6490-F586-28F1D336E6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06669629-7ADD-9ABB-1A0B-2A3238E53C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2479627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E48DDF6B-917D-AB58-0E09-B7825DE05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C36F0C42-4B33-E358-155C-8F9E70DECF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5D21ACF1-44A4-4792-722D-465CA64F54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2264065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C92AC20F-08E6-20C9-D171-AF185D5C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31B230DF-11A4-78D1-84C3-1BCC14D0F7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71A23495-6666-D3BA-E338-A85BE0F9D4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4045670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E8470819-F725-1DB2-8D16-3938E660C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17D58665-D6AB-74DB-C02E-F7DFD38DE2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84A19217-6810-20CA-9CE3-C39652563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3667370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227BB97F-D0FF-2EBF-67E2-D58E3888F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293CB321-ADEE-001E-C809-9FA2BA097D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3911C829-D262-6715-7D22-CFA5217E69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3386299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96A1C167-C237-6605-86F2-33EF1A9C6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41F560B5-FCF8-074C-A744-AEE73EACB4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3E9DD8F9-F074-41C0-85E1-5E88282D21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259164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84A9FDA8-DF76-FF71-3C53-CBFEEABE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5D2CBA14-BDB8-5FA4-6B52-8E2F8421B8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0ABB98CA-A906-7FBD-A534-65044496A2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2133727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24125738-4ADF-C6EA-C5B8-03E9C3B31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D2FD98F0-9222-B358-416A-B18880FB58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82B2AA57-5B42-41F1-AC3D-9B75452022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290904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808FCAED-7E9E-BF67-7942-D5FBCD001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9F7FD4E5-30BB-BC45-34FD-26FC369173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6E046579-8004-61BD-E92B-910936A147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3212422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00E70026-1D1C-96D1-2C7B-F0C4C141D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>
            <a:extLst>
              <a:ext uri="{FF2B5EF4-FFF2-40B4-BE49-F238E27FC236}">
                <a16:creationId xmlns:a16="http://schemas.microsoft.com/office/drawing/2014/main" id="{88183BAB-AC6E-DFE2-947B-245056489E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>
            <a:extLst>
              <a:ext uri="{FF2B5EF4-FFF2-40B4-BE49-F238E27FC236}">
                <a16:creationId xmlns:a16="http://schemas.microsoft.com/office/drawing/2014/main" id="{E8825E7E-1096-B989-01A9-45BF97CCC4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</a:p>
        </p:txBody>
      </p:sp>
    </p:spTree>
    <p:extLst>
      <p:ext uri="{BB962C8B-B14F-4D97-AF65-F5344CB8AC3E}">
        <p14:creationId xmlns:p14="http://schemas.microsoft.com/office/powerpoint/2010/main" val="272760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191C-31EC-C459-765A-E52468EB3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687E7B-FAFF-3B33-BBBB-1F85C498B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A60A3-0DF6-B1B6-0D1C-5F2E25EE1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19885-7154-AD8F-D4F2-9644E721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41349-641B-8068-A586-1007F514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41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98A5-2D27-712D-43EC-CACA40A89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4D6B1-312E-6B52-95C1-92FA3781F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840C3-604F-540E-3929-9867B5BE2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321F7-030A-0E65-C01C-B3C4009C8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66ED9-7D92-C3B9-AC14-00C6CDEA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597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700F2-95A1-963B-3B04-26B77380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E87B1-4A7E-C878-8718-7C38CD8C0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73054-91B1-A4D3-03E3-451C28A6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05D09-C3EA-8334-3F91-2878F95E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5F239-190D-41A9-B118-43B98A5E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770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54525-17F5-8F40-F9C0-F199F0E81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F888C-1614-3496-7303-849B6C180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244AA-F211-97E4-F5E6-865900198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A58F5-34D9-1B8D-D946-C9C64898B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A774B-7D36-C0AF-D161-3F936C81F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7258B1-7588-2FB2-D071-CC0BAFAD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57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D4BAD-5D25-9CE2-72D3-FBF724EE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26A0D-3AFE-3398-FD2A-ACCA73784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4D066-AC9A-63ED-46E2-84D3496DA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EB57B8-3CE2-9DD6-9AB1-5809DF778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5D8E4-3271-BD03-2E37-9AEE571B7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C6BB48-C82F-2569-3F06-5F5324EA3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154F08-0E9E-D0D9-3E66-58DEB1774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14F66-DE4A-E558-45D6-A6CBA8DC3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866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7CBE-A574-08DD-85A9-582B25DB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1F90B-3E46-D6E4-A797-D3EC8ADB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41F61F-01EF-B67E-9176-26FE4895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68DB-65DC-048F-5626-88735FA9F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115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883800-A2D4-8DDB-F128-BA931F523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54E9CF-800C-07A5-8FDE-BC8CF8AC4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E5C1E-0C25-4C19-29E2-DE18F9D0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174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8A22A-F2A9-7DEF-63BB-3F370D35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D6ECC-0CC4-0498-AAAE-19BE1751B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A631A-6915-AFE3-E7F6-CB21D494F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64D93-9BBA-3CF4-BA5B-18693426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1689F-F7C6-22A7-0C90-42110091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CB94D-8F7B-2069-BEA9-641E235E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0464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599B-61FB-B8A0-1123-116A987F7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3B52BB-0114-F7A9-D857-27F5FF650B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2F971-E529-F7C1-B53B-5341DB425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C7DAE-CC35-C7BA-2E69-63843ED5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04193-0BE2-8143-9DDC-92FD45BBF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3BECC-0C07-03AD-935B-BC55A3C0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165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A9A3-E997-023B-B22C-1C4887B1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09952-95D9-5852-1C6F-66C781C4E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9DC4A-0D9C-9D27-4923-03E895D8A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6C9C0-EA53-9440-DDAB-4BB6342A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E5A0D-2016-D379-515A-E29710717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1243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EC2B8-6C9A-DFE7-7ACB-E240A0650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184A1-EE2E-D313-3A97-CEACC90F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59B62-A508-2AC9-99F0-B1AC7945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23C62-EAC4-9735-E957-24D4602A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D5D5E-ECFF-49B7-D29E-F5754D41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9084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52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480C15-EE00-3C40-9DE5-EBF8E0BEF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0C523-E777-8EED-BCAE-AE7A4A3CA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B08DE-B0DF-9B64-AC26-83E30B57F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658A8A-0EBF-456A-A635-667637BAF68F}" type="datetimeFigureOut">
              <a:rPr lang="en-IN" smtClean="0"/>
              <a:t>17-02-2026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D47F9-905F-82C0-6A98-6711BE52E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68F67-CD9A-C065-80AF-37D3CDC98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91E019-C5FD-49E1-BEAC-56F3ED3C05B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111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755095"/>
            <a:ext cx="12192000" cy="255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293370" y="2470132"/>
            <a:ext cx="103790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en-IN" sz="4400" b="1" dirty="0">
                <a:solidFill>
                  <a:srgbClr val="F15E2E"/>
                </a:solidFill>
              </a:rPr>
            </a:br>
            <a:r>
              <a:rPr lang="en-US" altLang="en-IN" sz="3600" b="1" dirty="0">
                <a:solidFill>
                  <a:srgbClr val="F15E2E"/>
                </a:solidFill>
              </a:rPr>
              <a:t>EXPLORE - UNDERSTAND - EXECUTE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3370" y="2520326"/>
            <a:ext cx="745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Options : Directional Hedged Strategies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370" y="4860526"/>
            <a:ext cx="626427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Disclaimer</a:t>
            </a:r>
            <a:endParaRPr lang="en-IN" sz="2000" b="1" dirty="0">
              <a:solidFill>
                <a:srgbClr val="002060"/>
              </a:solidFill>
            </a:endParaRPr>
          </a:p>
          <a:p>
            <a:r>
              <a:rPr lang="en-US" altLang="en-US" sz="1400" dirty="0"/>
              <a:t>Disclaimer: Investment in securities market are subject to market risks, read all the related documents carefully before investing. Brokerage will not exceed the SEBI prescribed limit.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3370" y="4370988"/>
            <a:ext cx="277729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17</a:t>
            </a:r>
            <a:r>
              <a:rPr lang="en-US" b="1" baseline="30000" dirty="0">
                <a:solidFill>
                  <a:srgbClr val="002060"/>
                </a:solidFill>
              </a:rPr>
              <a:t>th</a:t>
            </a:r>
            <a:r>
              <a:rPr lang="en-US" b="1" dirty="0">
                <a:solidFill>
                  <a:srgbClr val="002060"/>
                </a:solidFill>
              </a:rPr>
              <a:t> Feb</a:t>
            </a:r>
            <a:r>
              <a:rPr lang="en-IN" b="1" dirty="0">
                <a:solidFill>
                  <a:srgbClr val="002060"/>
                </a:solidFill>
              </a:rPr>
              <a:t>’2</a:t>
            </a:r>
            <a:r>
              <a:rPr lang="en-US" altLang="en-IN" b="1" dirty="0">
                <a:solidFill>
                  <a:srgbClr val="002060"/>
                </a:solidFill>
              </a:rPr>
              <a:t>6</a:t>
            </a:r>
            <a:endParaRPr lang="en-US" altLang="en-IN" sz="1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2258" y="6385530"/>
            <a:ext cx="484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Private &amp; Confidential. Please do not circulate.</a:t>
            </a:r>
            <a:endParaRPr lang="en-IN" dirty="0"/>
          </a:p>
        </p:txBody>
      </p:sp>
      <p:pic>
        <p:nvPicPr>
          <p:cNvPr id="7" name="Picture 6" descr="Stocko (2) (2)"/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11125" y="124460"/>
            <a:ext cx="161671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Presenter </a:t>
            </a:r>
            <a:r>
              <a:rPr lang="en-US" sz="3600" b="1" dirty="0">
                <a:solidFill>
                  <a:srgbClr val="293C9C"/>
                </a:solidFill>
              </a:rPr>
              <a:t>Hitesh Chotalia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33" y="1429980"/>
            <a:ext cx="3091210" cy="3773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1573" y="1630640"/>
            <a:ext cx="6646636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+mj-lt"/>
                <a:cs typeface="Arial" panose="020B0604020202020204" pitchFamily="34" charset="0"/>
              </a:rPr>
              <a:t>Market Experience : 26 Years</a:t>
            </a:r>
          </a:p>
          <a:p>
            <a:endParaRPr lang="en-IN" dirty="0">
              <a:latin typeface="+mj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Share khan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Asia Pacific Equity Research : Citi Global Markets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Centrum Broking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Product Head : Ignite – Sharekhan Education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Sr VP : Motilal Oswal : Head School Of Trading &amp; Investing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Head Education : Fin Learn Academy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Media Appearance : CNBC &amp; NDTV Profit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IN" sz="3600" dirty="0"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Rectangle 7"/>
          <p:cNvSpPr/>
          <p:nvPr/>
        </p:nvSpPr>
        <p:spPr>
          <a:xfrm>
            <a:off x="381334" y="1579346"/>
            <a:ext cx="3907638" cy="384923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10" name="TextBox 6"/>
          <p:cNvSpPr txBox="1"/>
          <p:nvPr/>
        </p:nvSpPr>
        <p:spPr>
          <a:xfrm>
            <a:off x="486410" y="1682296"/>
            <a:ext cx="5192395" cy="10985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Options : Debit / Credit</a:t>
            </a:r>
            <a:endParaRPr lang="en-US" sz="2000" dirty="0">
              <a:solidFill>
                <a:srgbClr val="000000"/>
              </a:solidFill>
              <a:effectLst/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Options Debit Strategies </a:t>
            </a:r>
            <a:endParaRPr lang="en-US" sz="2000" dirty="0">
              <a:solidFill>
                <a:srgbClr val="000000"/>
              </a:solidFill>
              <a:effectLst/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b="0" i="0" u="none" strike="noStrike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Bull Call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Bull Call Spread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Bear Put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Bear Put Spread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rtl="0"/>
            <a:endParaRPr lang="en-US" altLang="en-US" sz="2000" dirty="0">
              <a:sym typeface="+mn-ea"/>
            </a:endParaRPr>
          </a:p>
        </p:txBody>
      </p: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Overview of </a:t>
            </a:r>
            <a:r>
              <a:rPr lang="en-US" sz="3600" b="1" dirty="0">
                <a:solidFill>
                  <a:srgbClr val="293C9C"/>
                </a:solidFill>
              </a:rPr>
              <a:t>Today’s Webinar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86A7FB-4CF1-BAA9-3F0B-317EE49ED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5333" y="2935001"/>
            <a:ext cx="1867161" cy="4286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74BF7219-03A9-987D-DAAE-141A0BF9D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DDBB420A-3629-B04D-40CE-9D02B45679F1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Rectangle 7">
            <a:extLst>
              <a:ext uri="{FF2B5EF4-FFF2-40B4-BE49-F238E27FC236}">
                <a16:creationId xmlns:a16="http://schemas.microsoft.com/office/drawing/2014/main" id="{2BAD5B89-69AF-1584-D732-4B2006E2CC87}"/>
              </a:ext>
            </a:extLst>
          </p:cNvPr>
          <p:cNvSpPr/>
          <p:nvPr/>
        </p:nvSpPr>
        <p:spPr>
          <a:xfrm>
            <a:off x="381334" y="1579346"/>
            <a:ext cx="9485042" cy="384923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48D663F7-D0DA-E8F6-B32C-7BC20E498A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>
            <a:extLst>
              <a:ext uri="{FF2B5EF4-FFF2-40B4-BE49-F238E27FC236}">
                <a16:creationId xmlns:a16="http://schemas.microsoft.com/office/drawing/2014/main" id="{81E5D079-CD0B-03EA-E7D4-648789B6F19B}"/>
              </a:ext>
            </a:extLst>
          </p:cNvPr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Overview of </a:t>
            </a:r>
            <a:r>
              <a:rPr lang="en-US" sz="3600" b="1" dirty="0">
                <a:solidFill>
                  <a:srgbClr val="293C9C"/>
                </a:solidFill>
              </a:rPr>
              <a:t>Today’s Webinar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F15E19-F477-18FE-0649-E6EBFB58EA5D}"/>
              </a:ext>
            </a:extLst>
          </p:cNvPr>
          <p:cNvSpPr txBox="1"/>
          <p:nvPr/>
        </p:nvSpPr>
        <p:spPr>
          <a:xfrm>
            <a:off x="802254" y="1808952"/>
            <a:ext cx="69288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ptos Display" panose="020B0004020202020204" pitchFamily="34" charset="0"/>
              </a:rPr>
              <a:t>• 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When to use Bull Call Spread vs Bear Put Spread 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Strategy construction and payoff understanding 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Ideal market conditions for each spread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Risk, reward &amp; breakeven analysis 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Common mistakes traders make with directional spreads</a:t>
            </a:r>
            <a:endParaRPr lang="en-IN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9082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/>
          <p:cNvSpPr txBox="1"/>
          <p:nvPr/>
        </p:nvSpPr>
        <p:spPr>
          <a:xfrm>
            <a:off x="508635" y="1987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D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sym typeface="+mn-ea"/>
              </a:rPr>
              <a:t>ebit</a:t>
            </a:r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 - </a:t>
            </a:r>
            <a:r>
              <a:rPr lang="en-US" sz="3600" b="1" dirty="0">
                <a:solidFill>
                  <a:srgbClr val="293C9C"/>
                </a:solidFill>
              </a:rPr>
              <a:t>Credit 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058543-338D-3676-EDAE-669B0C042025}"/>
              </a:ext>
            </a:extLst>
          </p:cNvPr>
          <p:cNvCxnSpPr/>
          <p:nvPr/>
        </p:nvCxnSpPr>
        <p:spPr>
          <a:xfrm flipV="1">
            <a:off x="773704" y="179101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CD021E-ADA8-1559-ADC5-13E227F250A4}"/>
              </a:ext>
            </a:extLst>
          </p:cNvPr>
          <p:cNvCxnSpPr/>
          <p:nvPr/>
        </p:nvCxnSpPr>
        <p:spPr>
          <a:xfrm flipV="1">
            <a:off x="1726646" y="179101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F76FF80-2124-9C80-BD8C-ECF8A7EB685A}"/>
              </a:ext>
            </a:extLst>
          </p:cNvPr>
          <p:cNvCxnSpPr>
            <a:cxnSpLocks/>
          </p:cNvCxnSpPr>
          <p:nvPr/>
        </p:nvCxnSpPr>
        <p:spPr>
          <a:xfrm>
            <a:off x="2846832" y="1791018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097DA44-A0C0-6965-8813-F3E5F0EA2CA5}"/>
              </a:ext>
            </a:extLst>
          </p:cNvPr>
          <p:cNvSpPr txBox="1"/>
          <p:nvPr/>
        </p:nvSpPr>
        <p:spPr>
          <a:xfrm>
            <a:off x="346306" y="5814378"/>
            <a:ext cx="870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Price Up</a:t>
            </a:r>
            <a:endParaRPr lang="en-IN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DB939A-DE65-DBE8-30A9-478A6F202AD0}"/>
              </a:ext>
            </a:extLst>
          </p:cNvPr>
          <p:cNvSpPr txBox="1"/>
          <p:nvPr/>
        </p:nvSpPr>
        <p:spPr>
          <a:xfrm>
            <a:off x="1334551" y="5818703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Call 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1A49A5-C591-3C08-A2BB-98DCF0D64F36}"/>
              </a:ext>
            </a:extLst>
          </p:cNvPr>
          <p:cNvSpPr txBox="1"/>
          <p:nvPr/>
        </p:nvSpPr>
        <p:spPr>
          <a:xfrm>
            <a:off x="2504426" y="5860098"/>
            <a:ext cx="726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Put Dn</a:t>
            </a:r>
            <a:endParaRPr lang="en-IN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2FA3B5-1423-A687-0BD8-2AF84C325137}"/>
              </a:ext>
            </a:extLst>
          </p:cNvPr>
          <p:cNvSpPr txBox="1"/>
          <p:nvPr/>
        </p:nvSpPr>
        <p:spPr>
          <a:xfrm>
            <a:off x="1313291" y="6047734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CE</a:t>
            </a:r>
            <a:endParaRPr lang="en-IN" sz="1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BDF032-C858-1AB3-0940-A43B2222F962}"/>
              </a:ext>
            </a:extLst>
          </p:cNvPr>
          <p:cNvSpPr txBox="1"/>
          <p:nvPr/>
        </p:nvSpPr>
        <p:spPr>
          <a:xfrm>
            <a:off x="2525685" y="6064177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-  PE</a:t>
            </a:r>
            <a:endParaRPr lang="en-IN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A83E44-108E-1EE6-8575-3A65EBE395E8}"/>
              </a:ext>
            </a:extLst>
          </p:cNvPr>
          <p:cNvSpPr txBox="1"/>
          <p:nvPr/>
        </p:nvSpPr>
        <p:spPr>
          <a:xfrm flipH="1">
            <a:off x="1077197" y="1479596"/>
            <a:ext cx="144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Pay = Debit </a:t>
            </a:r>
            <a:endParaRPr lang="en-IN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9991A2-9A58-DFD1-0A87-B36A56CAD1F6}"/>
              </a:ext>
            </a:extLst>
          </p:cNvPr>
          <p:cNvSpPr txBox="1"/>
          <p:nvPr/>
        </p:nvSpPr>
        <p:spPr>
          <a:xfrm>
            <a:off x="1334551" y="6314116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Buy</a:t>
            </a:r>
            <a:endParaRPr lang="en-IN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F913BD-B197-77FF-A881-C54F69D2F92A}"/>
              </a:ext>
            </a:extLst>
          </p:cNvPr>
          <p:cNvSpPr txBox="1"/>
          <p:nvPr/>
        </p:nvSpPr>
        <p:spPr>
          <a:xfrm>
            <a:off x="2504425" y="634091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Sell </a:t>
            </a:r>
            <a:endParaRPr lang="en-IN" sz="1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4AA435-55CD-EFA9-9546-186872453ACB}"/>
              </a:ext>
            </a:extLst>
          </p:cNvPr>
          <p:cNvSpPr txBox="1"/>
          <p:nvPr/>
        </p:nvSpPr>
        <p:spPr>
          <a:xfrm>
            <a:off x="2285230" y="1483241"/>
            <a:ext cx="15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Receive = Credit</a:t>
            </a:r>
            <a:endParaRPr lang="en-IN" sz="1400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5083402-247B-BA86-1506-0ADC5E84BE96}"/>
              </a:ext>
            </a:extLst>
          </p:cNvPr>
          <p:cNvCxnSpPr>
            <a:cxnSpLocks/>
          </p:cNvCxnSpPr>
          <p:nvPr/>
        </p:nvCxnSpPr>
        <p:spPr>
          <a:xfrm>
            <a:off x="6974116" y="1944906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A10C25D-4256-E05A-3813-5C8A5D51BC03}"/>
              </a:ext>
            </a:extLst>
          </p:cNvPr>
          <p:cNvSpPr txBox="1"/>
          <p:nvPr/>
        </p:nvSpPr>
        <p:spPr>
          <a:xfrm>
            <a:off x="6566237" y="5987565"/>
            <a:ext cx="870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Price Dn</a:t>
            </a:r>
            <a:endParaRPr lang="en-IN" sz="1400" b="1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3EF6444-D994-23E0-880F-AB8FA4A8ED0D}"/>
              </a:ext>
            </a:extLst>
          </p:cNvPr>
          <p:cNvCxnSpPr/>
          <p:nvPr/>
        </p:nvCxnSpPr>
        <p:spPr>
          <a:xfrm flipV="1">
            <a:off x="8252414" y="1893520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DEF60A4-DEF3-9471-FD4A-E06A0C5DC674}"/>
              </a:ext>
            </a:extLst>
          </p:cNvPr>
          <p:cNvCxnSpPr>
            <a:cxnSpLocks/>
          </p:cNvCxnSpPr>
          <p:nvPr/>
        </p:nvCxnSpPr>
        <p:spPr>
          <a:xfrm>
            <a:off x="9473184" y="1903511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562F803-AD49-85EC-22B8-4F541E541108}"/>
              </a:ext>
            </a:extLst>
          </p:cNvPr>
          <p:cNvSpPr txBox="1"/>
          <p:nvPr/>
        </p:nvSpPr>
        <p:spPr>
          <a:xfrm>
            <a:off x="7942615" y="5910288"/>
            <a:ext cx="726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Put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0071F2-65AF-30DF-64B6-1FAAAB2EA041}"/>
              </a:ext>
            </a:extLst>
          </p:cNvPr>
          <p:cNvSpPr txBox="1"/>
          <p:nvPr/>
        </p:nvSpPr>
        <p:spPr>
          <a:xfrm>
            <a:off x="7921355" y="6139319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PE</a:t>
            </a:r>
            <a:endParaRPr lang="en-IN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CED5BA-5DCF-7E5D-94F0-4CD04DFF29EB}"/>
              </a:ext>
            </a:extLst>
          </p:cNvPr>
          <p:cNvSpPr txBox="1"/>
          <p:nvPr/>
        </p:nvSpPr>
        <p:spPr>
          <a:xfrm>
            <a:off x="7942615" y="6405701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Buy</a:t>
            </a:r>
            <a:endParaRPr lang="en-IN" sz="1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B664B8-3D75-CF20-8319-31D40856EC0B}"/>
              </a:ext>
            </a:extLst>
          </p:cNvPr>
          <p:cNvSpPr txBox="1"/>
          <p:nvPr/>
        </p:nvSpPr>
        <p:spPr>
          <a:xfrm>
            <a:off x="9104897" y="5910288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Call Dn</a:t>
            </a:r>
            <a:endParaRPr lang="en-IN" sz="14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85E612-FDF7-A8A5-A397-3D5464730998}"/>
              </a:ext>
            </a:extLst>
          </p:cNvPr>
          <p:cNvSpPr txBox="1"/>
          <p:nvPr/>
        </p:nvSpPr>
        <p:spPr>
          <a:xfrm>
            <a:off x="9126156" y="6114367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-  CE</a:t>
            </a:r>
            <a:endParaRPr lang="en-IN" sz="1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BF9F767-F503-CC0C-719D-A57EC04682E4}"/>
              </a:ext>
            </a:extLst>
          </p:cNvPr>
          <p:cNvSpPr txBox="1"/>
          <p:nvPr/>
        </p:nvSpPr>
        <p:spPr>
          <a:xfrm>
            <a:off x="9104896" y="639110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Sell </a:t>
            </a:r>
            <a:endParaRPr lang="en-IN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0AADBB-2607-8D5E-959C-747630F8F073}"/>
              </a:ext>
            </a:extLst>
          </p:cNvPr>
          <p:cNvSpPr txBox="1"/>
          <p:nvPr/>
        </p:nvSpPr>
        <p:spPr>
          <a:xfrm flipH="1">
            <a:off x="7675897" y="1587735"/>
            <a:ext cx="144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Pay = Debit </a:t>
            </a:r>
            <a:endParaRPr lang="en-IN" sz="14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DCFE7F-6645-4CC3-5C03-7B4DACBB2633}"/>
              </a:ext>
            </a:extLst>
          </p:cNvPr>
          <p:cNvSpPr txBox="1"/>
          <p:nvPr/>
        </p:nvSpPr>
        <p:spPr>
          <a:xfrm>
            <a:off x="8788099" y="1579736"/>
            <a:ext cx="15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Receive = Credit</a:t>
            </a:r>
            <a:endParaRPr lang="en-IN" sz="1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862D5-B408-7467-79BC-2F3595698E11}"/>
              </a:ext>
            </a:extLst>
          </p:cNvPr>
          <p:cNvSpPr txBox="1"/>
          <p:nvPr/>
        </p:nvSpPr>
        <p:spPr>
          <a:xfrm flipH="1">
            <a:off x="424515" y="1064515"/>
            <a:ext cx="179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Limited</a:t>
            </a:r>
          </a:p>
          <a:p>
            <a:r>
              <a:rPr lang="en-US" sz="1400" b="1" dirty="0"/>
              <a:t>Reward : Unlimited </a:t>
            </a:r>
            <a:endParaRPr lang="en-IN" sz="1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BD453-9BB2-4EC8-0FA9-E92FF8314032}"/>
              </a:ext>
            </a:extLst>
          </p:cNvPr>
          <p:cNvSpPr txBox="1"/>
          <p:nvPr/>
        </p:nvSpPr>
        <p:spPr>
          <a:xfrm flipH="1">
            <a:off x="2313751" y="1044951"/>
            <a:ext cx="179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Unlimited</a:t>
            </a:r>
          </a:p>
          <a:p>
            <a:r>
              <a:rPr lang="en-US" sz="1400" b="1" dirty="0"/>
              <a:t>Reward : Limited </a:t>
            </a:r>
            <a:endParaRPr lang="en-IN" sz="1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34EF8-A83F-90A3-32FE-9823325B118A}"/>
              </a:ext>
            </a:extLst>
          </p:cNvPr>
          <p:cNvSpPr txBox="1"/>
          <p:nvPr/>
        </p:nvSpPr>
        <p:spPr>
          <a:xfrm flipH="1">
            <a:off x="7001548" y="1000847"/>
            <a:ext cx="179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Limited</a:t>
            </a:r>
          </a:p>
          <a:p>
            <a:r>
              <a:rPr lang="en-US" sz="1400" b="1" dirty="0"/>
              <a:t>Reward : Unlimited </a:t>
            </a:r>
            <a:endParaRPr lang="en-IN" sz="1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C2981B-78C4-7115-C47A-BF7256D813AF}"/>
              </a:ext>
            </a:extLst>
          </p:cNvPr>
          <p:cNvSpPr txBox="1"/>
          <p:nvPr/>
        </p:nvSpPr>
        <p:spPr>
          <a:xfrm flipH="1">
            <a:off x="8788099" y="959069"/>
            <a:ext cx="179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Unlimited</a:t>
            </a:r>
          </a:p>
          <a:p>
            <a:r>
              <a:rPr lang="en-US" sz="1400" b="1" dirty="0"/>
              <a:t>Reward : Limited </a:t>
            </a:r>
            <a:endParaRPr lang="en-IN" sz="1400" b="1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5A9FB072-BC84-5F5B-EF6E-9E8E4AD75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A7BB2228-481D-7F64-8FE1-38A6596DEC77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3D085091-DC4A-3637-CA01-0F9BFDE35B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CD22C2BE-7D84-9C28-8B56-C142269683BA}"/>
              </a:ext>
            </a:extLst>
          </p:cNvPr>
          <p:cNvSpPr txBox="1"/>
          <p:nvPr/>
        </p:nvSpPr>
        <p:spPr>
          <a:xfrm>
            <a:off x="508635" y="1987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D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sym typeface="+mn-ea"/>
              </a:rPr>
              <a:t>ebit</a:t>
            </a:r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 – </a:t>
            </a:r>
            <a:r>
              <a:rPr lang="en-US" sz="3600" b="1" dirty="0">
                <a:solidFill>
                  <a:srgbClr val="293C9C"/>
                </a:solidFill>
              </a:rPr>
              <a:t>Buy Call – </a:t>
            </a:r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Buy Put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3AE4BE-C307-1722-8AC0-434A38E7C18B}"/>
              </a:ext>
            </a:extLst>
          </p:cNvPr>
          <p:cNvCxnSpPr/>
          <p:nvPr/>
        </p:nvCxnSpPr>
        <p:spPr>
          <a:xfrm flipV="1">
            <a:off x="773704" y="179101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E073BCD-8FB4-4CFE-7DC9-ED2C2280528D}"/>
              </a:ext>
            </a:extLst>
          </p:cNvPr>
          <p:cNvCxnSpPr/>
          <p:nvPr/>
        </p:nvCxnSpPr>
        <p:spPr>
          <a:xfrm flipV="1">
            <a:off x="1726646" y="179101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1E7D6F4-09F1-39C7-F8BF-4509C0E7A21D}"/>
              </a:ext>
            </a:extLst>
          </p:cNvPr>
          <p:cNvSpPr txBox="1"/>
          <p:nvPr/>
        </p:nvSpPr>
        <p:spPr>
          <a:xfrm>
            <a:off x="346306" y="5814378"/>
            <a:ext cx="870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Price Up</a:t>
            </a:r>
            <a:endParaRPr lang="en-IN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3E4AB5-A670-6887-2C8B-0209DD092660}"/>
              </a:ext>
            </a:extLst>
          </p:cNvPr>
          <p:cNvSpPr txBox="1"/>
          <p:nvPr/>
        </p:nvSpPr>
        <p:spPr>
          <a:xfrm>
            <a:off x="1334551" y="5818703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Call Up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8241EA-C545-06BD-A27C-36F740B858D3}"/>
              </a:ext>
            </a:extLst>
          </p:cNvPr>
          <p:cNvSpPr txBox="1"/>
          <p:nvPr/>
        </p:nvSpPr>
        <p:spPr>
          <a:xfrm>
            <a:off x="1313291" y="6047734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CE</a:t>
            </a:r>
            <a:endParaRPr lang="en-IN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064EA7-7F3E-B594-415D-D06A11D51A58}"/>
              </a:ext>
            </a:extLst>
          </p:cNvPr>
          <p:cNvSpPr txBox="1"/>
          <p:nvPr/>
        </p:nvSpPr>
        <p:spPr>
          <a:xfrm flipH="1">
            <a:off x="1240285" y="1483241"/>
            <a:ext cx="144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Pay = Debit </a:t>
            </a:r>
            <a:endParaRPr lang="en-IN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584CFB-D635-47C4-536C-C6ABCDB20991}"/>
              </a:ext>
            </a:extLst>
          </p:cNvPr>
          <p:cNvSpPr txBox="1"/>
          <p:nvPr/>
        </p:nvSpPr>
        <p:spPr>
          <a:xfrm>
            <a:off x="1334551" y="6314116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Buy</a:t>
            </a:r>
            <a:endParaRPr lang="en-IN" sz="1400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257B0B6-A1B6-D917-7518-B987946F749A}"/>
              </a:ext>
            </a:extLst>
          </p:cNvPr>
          <p:cNvCxnSpPr>
            <a:cxnSpLocks/>
          </p:cNvCxnSpPr>
          <p:nvPr/>
        </p:nvCxnSpPr>
        <p:spPr>
          <a:xfrm>
            <a:off x="6434620" y="1978654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46A7163-92F6-5AD3-8222-E306A128791A}"/>
              </a:ext>
            </a:extLst>
          </p:cNvPr>
          <p:cNvSpPr txBox="1"/>
          <p:nvPr/>
        </p:nvSpPr>
        <p:spPr>
          <a:xfrm>
            <a:off x="5954039" y="6047033"/>
            <a:ext cx="870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Price Dn</a:t>
            </a:r>
            <a:endParaRPr lang="en-IN" sz="1400" b="1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FAF0FD5-30F2-6DC1-5918-59CDC4E240BF}"/>
              </a:ext>
            </a:extLst>
          </p:cNvPr>
          <p:cNvCxnSpPr/>
          <p:nvPr/>
        </p:nvCxnSpPr>
        <p:spPr>
          <a:xfrm flipV="1">
            <a:off x="7502606" y="184120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9C294A1-BFA2-967E-6CBB-B506380F36CA}"/>
              </a:ext>
            </a:extLst>
          </p:cNvPr>
          <p:cNvSpPr txBox="1"/>
          <p:nvPr/>
        </p:nvSpPr>
        <p:spPr>
          <a:xfrm>
            <a:off x="7214703" y="5960477"/>
            <a:ext cx="726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Put Up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A61D0D-DF42-E955-2742-2AEE8344FFA2}"/>
              </a:ext>
            </a:extLst>
          </p:cNvPr>
          <p:cNvSpPr txBox="1"/>
          <p:nvPr/>
        </p:nvSpPr>
        <p:spPr>
          <a:xfrm>
            <a:off x="7205021" y="6213740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PE</a:t>
            </a:r>
            <a:endParaRPr lang="en-IN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890A2C-B201-AD18-C663-A87ACDB14EB8}"/>
              </a:ext>
            </a:extLst>
          </p:cNvPr>
          <p:cNvSpPr txBox="1"/>
          <p:nvPr/>
        </p:nvSpPr>
        <p:spPr>
          <a:xfrm>
            <a:off x="7218371" y="6467003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Buy</a:t>
            </a:r>
            <a:endParaRPr lang="en-IN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23D79A-5C93-86A8-4BB8-D426337612F6}"/>
              </a:ext>
            </a:extLst>
          </p:cNvPr>
          <p:cNvSpPr txBox="1"/>
          <p:nvPr/>
        </p:nvSpPr>
        <p:spPr>
          <a:xfrm flipH="1">
            <a:off x="6981761" y="1546084"/>
            <a:ext cx="144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Pay = Debit </a:t>
            </a:r>
            <a:endParaRPr lang="en-IN" sz="1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1FC061-C45A-271B-6462-A704CBE82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219" y="1881293"/>
            <a:ext cx="3538720" cy="3920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F3DAD2-02A5-B527-6634-B91C7DB1D055}"/>
              </a:ext>
            </a:extLst>
          </p:cNvPr>
          <p:cNvCxnSpPr>
            <a:cxnSpLocks/>
          </p:cNvCxnSpPr>
          <p:nvPr/>
        </p:nvCxnSpPr>
        <p:spPr>
          <a:xfrm>
            <a:off x="2449732" y="3557016"/>
            <a:ext cx="2447693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77043E0-3C4E-6497-959E-D0D33B851556}"/>
              </a:ext>
            </a:extLst>
          </p:cNvPr>
          <p:cNvSpPr txBox="1"/>
          <p:nvPr/>
        </p:nvSpPr>
        <p:spPr>
          <a:xfrm>
            <a:off x="2417957" y="3170223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Buy 25400 CE</a:t>
            </a:r>
            <a:endParaRPr lang="en-IN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6EB082-7A44-423F-1225-5A60D2C11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8536" y="1902923"/>
            <a:ext cx="3839116" cy="4008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AFC6E0-E2FB-BA16-CA77-075BE5F9D225}"/>
              </a:ext>
            </a:extLst>
          </p:cNvPr>
          <p:cNvCxnSpPr>
            <a:cxnSpLocks/>
          </p:cNvCxnSpPr>
          <p:nvPr/>
        </p:nvCxnSpPr>
        <p:spPr>
          <a:xfrm>
            <a:off x="8357616" y="3722503"/>
            <a:ext cx="2763825" cy="14345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F93738A-42B4-82E1-72D6-69393735CED3}"/>
              </a:ext>
            </a:extLst>
          </p:cNvPr>
          <p:cNvSpPr txBox="1"/>
          <p:nvPr/>
        </p:nvSpPr>
        <p:spPr>
          <a:xfrm>
            <a:off x="8287819" y="3722503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Buy 25400 PE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2583137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CDD74CF9-8DE5-A8F5-103D-BD11CCC3E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6575A7A1-B6E8-B338-705A-C91E4806E065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FA743335-6F16-8638-C174-EAB44BDCDF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6D9C6234-895B-3AF5-0BA9-F59568B576EC}"/>
              </a:ext>
            </a:extLst>
          </p:cNvPr>
          <p:cNvSpPr txBox="1"/>
          <p:nvPr/>
        </p:nvSpPr>
        <p:spPr>
          <a:xfrm>
            <a:off x="381635" y="19753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Bull </a:t>
            </a:r>
            <a:r>
              <a:rPr lang="en-US" sz="3600" b="1" dirty="0">
                <a:solidFill>
                  <a:srgbClr val="293C9C"/>
                </a:solidFill>
              </a:rPr>
              <a:t>Call Spread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EE64E5-CA75-9914-D756-5E05421A517A}"/>
              </a:ext>
            </a:extLst>
          </p:cNvPr>
          <p:cNvSpPr txBox="1"/>
          <p:nvPr/>
        </p:nvSpPr>
        <p:spPr>
          <a:xfrm>
            <a:off x="722376" y="1417320"/>
            <a:ext cx="818544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: Bullish on indices / stocks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Strategy : Buy OTM 1 CE &amp; Sell OTM 4 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Risk : Limited to net premium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Reward : Limited to the difference between the two strikes minus net premium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Breakeven : Net premium paid + Strike price  of call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Max Profit : Both options exercised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 Loss : When both options unexercised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69438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5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Moneyness - </a:t>
            </a:r>
            <a:r>
              <a:rPr lang="en-US" sz="3600" b="1" dirty="0">
                <a:solidFill>
                  <a:srgbClr val="293C9C"/>
                </a:solidFill>
              </a:rPr>
              <a:t>Out Of Money (CE : OTM)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333" y="1054054"/>
            <a:ext cx="15430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Call Option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0315" y="3244334"/>
            <a:ext cx="13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CMP = ATM </a:t>
            </a:r>
            <a:endParaRPr lang="en-IN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3146362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76400" y="3777733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0057" y="2908050"/>
            <a:ext cx="879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Above </a:t>
            </a:r>
            <a:endParaRPr lang="en-IN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62622" y="3515694"/>
            <a:ext cx="87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Below </a:t>
            </a:r>
            <a:endParaRPr lang="en-IN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429002" y="552081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</a:p>
          <a:p>
            <a:endParaRPr lang="en-US" b="1" dirty="0"/>
          </a:p>
          <a:p>
            <a:r>
              <a:rPr lang="en-US" b="1" dirty="0"/>
              <a:t>OTM 3</a:t>
            </a:r>
          </a:p>
          <a:p>
            <a:endParaRPr lang="en-US" b="1" dirty="0"/>
          </a:p>
          <a:p>
            <a:r>
              <a:rPr lang="en-US" b="1" dirty="0"/>
              <a:t>OTM 2</a:t>
            </a:r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IN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508850" y="3277382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ITM 1</a:t>
            </a:r>
          </a:p>
          <a:p>
            <a:endParaRPr lang="en-US" b="1" dirty="0"/>
          </a:p>
          <a:p>
            <a:r>
              <a:rPr lang="en-US" b="1" dirty="0"/>
              <a:t>ITM 2</a:t>
            </a:r>
          </a:p>
          <a:p>
            <a:endParaRPr lang="en-US" b="1" dirty="0"/>
          </a:p>
          <a:p>
            <a:r>
              <a:rPr lang="en-US" b="1" dirty="0"/>
              <a:t>ITM 3</a:t>
            </a:r>
          </a:p>
          <a:p>
            <a:endParaRPr lang="en-US" b="1" dirty="0"/>
          </a:p>
          <a:p>
            <a:r>
              <a:rPr lang="en-US" b="1" dirty="0"/>
              <a:t>ITM 4</a:t>
            </a:r>
            <a:endParaRPr lang="en-IN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724710" y="3244334"/>
            <a:ext cx="3808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BANK CMP = 916= ATM = 915 </a:t>
            </a:r>
            <a:endParaRPr lang="en-IN" b="1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5812968" y="3061204"/>
            <a:ext cx="3853546" cy="89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12968" y="3700360"/>
            <a:ext cx="3755575" cy="11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65570" y="475881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</a:p>
          <a:p>
            <a:endParaRPr lang="en-US" b="1" dirty="0"/>
          </a:p>
          <a:p>
            <a:r>
              <a:rPr lang="en-US" b="1" dirty="0"/>
              <a:t>OTM 3</a:t>
            </a:r>
          </a:p>
          <a:p>
            <a:endParaRPr lang="en-US" b="1" dirty="0"/>
          </a:p>
          <a:p>
            <a:r>
              <a:rPr lang="en-US" b="1" dirty="0"/>
              <a:t>OTM 2</a:t>
            </a:r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IN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645418" y="3201182"/>
            <a:ext cx="845424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ITM 1</a:t>
            </a:r>
          </a:p>
          <a:p>
            <a:endParaRPr lang="en-US" b="1" dirty="0"/>
          </a:p>
          <a:p>
            <a:r>
              <a:rPr lang="en-US" b="1" dirty="0"/>
              <a:t>ITM 2</a:t>
            </a:r>
          </a:p>
          <a:p>
            <a:endParaRPr lang="en-US" b="1" dirty="0"/>
          </a:p>
          <a:p>
            <a:r>
              <a:rPr lang="en-US" b="1" dirty="0"/>
              <a:t>ITM 3</a:t>
            </a:r>
          </a:p>
          <a:p>
            <a:endParaRPr lang="en-US" b="1" dirty="0"/>
          </a:p>
          <a:p>
            <a:r>
              <a:rPr lang="en-US" b="1" dirty="0"/>
              <a:t>ITM 4</a:t>
            </a:r>
            <a:endParaRPr lang="en-IN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739741" y="6216469"/>
            <a:ext cx="322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Bank Strike Interval = 5</a:t>
            </a:r>
            <a:endParaRPr lang="en-IN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490842" y="1029879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935</a:t>
            </a:r>
          </a:p>
          <a:p>
            <a:endParaRPr lang="en-US" b="1" dirty="0"/>
          </a:p>
          <a:p>
            <a:r>
              <a:rPr lang="en-US" b="1" dirty="0"/>
              <a:t>930</a:t>
            </a:r>
          </a:p>
          <a:p>
            <a:endParaRPr lang="en-US" b="1" dirty="0"/>
          </a:p>
          <a:p>
            <a:r>
              <a:rPr lang="en-US" b="1" dirty="0"/>
              <a:t>925</a:t>
            </a:r>
          </a:p>
          <a:p>
            <a:endParaRPr lang="en-US" b="1" dirty="0"/>
          </a:p>
          <a:p>
            <a:r>
              <a:rPr lang="en-US" b="1" dirty="0"/>
              <a:t>920</a:t>
            </a:r>
            <a:endParaRPr lang="en-IN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512754" y="3755180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910</a:t>
            </a:r>
          </a:p>
          <a:p>
            <a:endParaRPr lang="en-US" b="1" dirty="0"/>
          </a:p>
          <a:p>
            <a:r>
              <a:rPr lang="en-US" b="1" dirty="0"/>
              <a:t>905</a:t>
            </a:r>
          </a:p>
          <a:p>
            <a:endParaRPr lang="en-US" b="1" dirty="0"/>
          </a:p>
          <a:p>
            <a:r>
              <a:rPr lang="en-US" b="1" dirty="0"/>
              <a:t>900</a:t>
            </a:r>
          </a:p>
          <a:p>
            <a:endParaRPr lang="en-US" b="1" dirty="0"/>
          </a:p>
          <a:p>
            <a:r>
              <a:rPr lang="en-US" b="1" dirty="0"/>
              <a:t>895</a:t>
            </a:r>
            <a:endParaRPr lang="en-IN" b="1" dirty="0"/>
          </a:p>
        </p:txBody>
      </p:sp>
      <p:sp>
        <p:nvSpPr>
          <p:cNvPr id="30" name="Right Brace 29"/>
          <p:cNvSpPr/>
          <p:nvPr/>
        </p:nvSpPr>
        <p:spPr>
          <a:xfrm>
            <a:off x="9067714" y="1051686"/>
            <a:ext cx="250457" cy="188895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9305489" y="1430256"/>
            <a:ext cx="3738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</a:t>
            </a:r>
          </a:p>
          <a:p>
            <a:r>
              <a:rPr lang="en-US" b="1" dirty="0"/>
              <a:t>T</a:t>
            </a:r>
          </a:p>
          <a:p>
            <a:r>
              <a:rPr lang="en-US" b="1" dirty="0"/>
              <a:t>M</a:t>
            </a:r>
            <a:endParaRPr lang="en-IN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9679309" y="1720586"/>
            <a:ext cx="22942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Expires @ 0.05 paisa</a:t>
            </a:r>
            <a:endParaRPr lang="en-IN" b="1" dirty="0"/>
          </a:p>
        </p:txBody>
      </p:sp>
      <p:sp>
        <p:nvSpPr>
          <p:cNvPr id="33" name="Rectangle 7"/>
          <p:cNvSpPr/>
          <p:nvPr>
            <p:custDataLst>
              <p:tags r:id="rId1"/>
            </p:custDataLst>
          </p:nvPr>
        </p:nvSpPr>
        <p:spPr>
          <a:xfrm>
            <a:off x="381635" y="961390"/>
            <a:ext cx="1543685" cy="59245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2" name="Rectangle 7"/>
          <p:cNvSpPr/>
          <p:nvPr>
            <p:custDataLst>
              <p:tags r:id="rId2"/>
            </p:custDataLst>
          </p:nvPr>
        </p:nvSpPr>
        <p:spPr>
          <a:xfrm>
            <a:off x="7458710" y="6075045"/>
            <a:ext cx="3678555" cy="67246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cxnSp>
        <p:nvCxnSpPr>
          <p:cNvPr id="3" name="Google Shape;202;p24"/>
          <p:cNvCxnSpPr/>
          <p:nvPr/>
        </p:nvCxnSpPr>
        <p:spPr>
          <a:xfrm flipH="1">
            <a:off x="5291153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9D4C7BC8-55F1-9F8A-D424-E14796921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E1DF905E-3B73-A78E-9B81-B9A6F62C8220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0CBAE927-05FB-27B0-897D-593DA78C3C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71E2BCD7-0E79-1742-FD0B-54404E337A98}"/>
              </a:ext>
            </a:extLst>
          </p:cNvPr>
          <p:cNvSpPr txBox="1"/>
          <p:nvPr/>
        </p:nvSpPr>
        <p:spPr>
          <a:xfrm>
            <a:off x="508635" y="1987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sym typeface="+mn-ea"/>
              </a:rPr>
              <a:t>Debit </a:t>
            </a:r>
            <a:r>
              <a:rPr lang="en-US" sz="3600" b="1" dirty="0">
                <a:solidFill>
                  <a:srgbClr val="293C9C"/>
                </a:solidFill>
                <a:sym typeface="+mn-ea"/>
              </a:rPr>
              <a:t>Spread : </a:t>
            </a:r>
            <a:r>
              <a:rPr lang="en-US" sz="3600" b="1" dirty="0">
                <a:solidFill>
                  <a:schemeClr val="accent2"/>
                </a:solidFill>
                <a:sym typeface="+mn-ea"/>
              </a:rPr>
              <a:t>Bull </a:t>
            </a:r>
            <a:r>
              <a:rPr lang="en-US" sz="3600" b="1" dirty="0">
                <a:solidFill>
                  <a:srgbClr val="293C9C"/>
                </a:solidFill>
                <a:sym typeface="+mn-ea"/>
              </a:rPr>
              <a:t>Call Spread 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9EBAEB-3BE5-0F4F-0C11-39E4F798A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70915"/>
            <a:ext cx="5641332" cy="5762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3CE3AC-EF99-9FB9-75A0-C01CB562D5DC}"/>
              </a:ext>
            </a:extLst>
          </p:cNvPr>
          <p:cNvCxnSpPr>
            <a:cxnSpLocks/>
          </p:cNvCxnSpPr>
          <p:nvPr/>
        </p:nvCxnSpPr>
        <p:spPr>
          <a:xfrm>
            <a:off x="9665208" y="2926080"/>
            <a:ext cx="1627632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9BF146F-4A88-3FC5-D48A-22C71174E162}"/>
              </a:ext>
            </a:extLst>
          </p:cNvPr>
          <p:cNvSpPr txBox="1"/>
          <p:nvPr/>
        </p:nvSpPr>
        <p:spPr>
          <a:xfrm>
            <a:off x="10048648" y="2565892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25550</a:t>
            </a:r>
            <a:endParaRPr lang="en-IN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E15406-33D7-4505-58B7-09A8AEEF7849}"/>
              </a:ext>
            </a:extLst>
          </p:cNvPr>
          <p:cNvCxnSpPr>
            <a:cxnSpLocks/>
          </p:cNvCxnSpPr>
          <p:nvPr/>
        </p:nvCxnSpPr>
        <p:spPr>
          <a:xfrm>
            <a:off x="8863385" y="1763832"/>
            <a:ext cx="1627632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92C9D7-49C6-CABA-93CC-7B7459904092}"/>
              </a:ext>
            </a:extLst>
          </p:cNvPr>
          <p:cNvSpPr txBox="1"/>
          <p:nvPr/>
        </p:nvSpPr>
        <p:spPr>
          <a:xfrm>
            <a:off x="9246825" y="1403644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25650</a:t>
            </a:r>
            <a:endParaRPr lang="en-IN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650890-9A34-2742-7855-DBAAF3EDCBB9}"/>
              </a:ext>
            </a:extLst>
          </p:cNvPr>
          <p:cNvSpPr txBox="1"/>
          <p:nvPr/>
        </p:nvSpPr>
        <p:spPr>
          <a:xfrm>
            <a:off x="716238" y="3566036"/>
            <a:ext cx="330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Buy CE 25550 @ 60 (Trade Leg)</a:t>
            </a:r>
            <a:endParaRPr lang="en-IN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725F9B4-E4B5-E30E-6487-BBD7BF231D1D}"/>
              </a:ext>
            </a:extLst>
          </p:cNvPr>
          <p:cNvCxnSpPr>
            <a:cxnSpLocks/>
          </p:cNvCxnSpPr>
          <p:nvPr/>
        </p:nvCxnSpPr>
        <p:spPr>
          <a:xfrm>
            <a:off x="727406" y="4015879"/>
            <a:ext cx="5100928" cy="6096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48E928-93DB-6950-0158-26800CE027E9}"/>
              </a:ext>
            </a:extLst>
          </p:cNvPr>
          <p:cNvCxnSpPr>
            <a:cxnSpLocks/>
          </p:cNvCxnSpPr>
          <p:nvPr/>
        </p:nvCxnSpPr>
        <p:spPr>
          <a:xfrm>
            <a:off x="727406" y="2880809"/>
            <a:ext cx="5100928" cy="6096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D00E370-0770-A336-20C6-A32606593CD5}"/>
              </a:ext>
            </a:extLst>
          </p:cNvPr>
          <p:cNvSpPr txBox="1"/>
          <p:nvPr/>
        </p:nvSpPr>
        <p:spPr>
          <a:xfrm>
            <a:off x="659332" y="2517573"/>
            <a:ext cx="3415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Sell CE 25750 @ 30 (Hedge Leg)</a:t>
            </a:r>
            <a:endParaRPr lang="en-IN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DF4C02-2A11-B082-8BEF-900AD83B48B0}"/>
              </a:ext>
            </a:extLst>
          </p:cNvPr>
          <p:cNvSpPr txBox="1"/>
          <p:nvPr/>
        </p:nvSpPr>
        <p:spPr>
          <a:xfrm>
            <a:off x="659332" y="5593268"/>
            <a:ext cx="3468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Spread : 60 – 30 = 30 (Net Debit) </a:t>
            </a:r>
            <a:endParaRPr lang="en-IN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6088FD-6AF3-8680-9A4E-25843B35A340}"/>
              </a:ext>
            </a:extLst>
          </p:cNvPr>
          <p:cNvSpPr txBox="1"/>
          <p:nvPr/>
        </p:nvSpPr>
        <p:spPr>
          <a:xfrm>
            <a:off x="727406" y="6033206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Max Risk = 30</a:t>
            </a:r>
            <a:endParaRPr lang="en-IN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F424F-C527-2EB4-2532-B94BF63744A9}"/>
              </a:ext>
            </a:extLst>
          </p:cNvPr>
          <p:cNvSpPr txBox="1"/>
          <p:nvPr/>
        </p:nvSpPr>
        <p:spPr>
          <a:xfrm>
            <a:off x="687224" y="1045700"/>
            <a:ext cx="25906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Strategy:</a:t>
            </a:r>
          </a:p>
          <a:p>
            <a:r>
              <a:rPr lang="en-US" b="1" dirty="0"/>
              <a:t>Bull Call Spread :</a:t>
            </a:r>
          </a:p>
          <a:p>
            <a:r>
              <a:rPr lang="en-US" b="1" dirty="0"/>
              <a:t>Hedge (Sell) : OTM 6 CE</a:t>
            </a:r>
          </a:p>
          <a:p>
            <a:r>
              <a:rPr lang="en-US" b="1" dirty="0"/>
              <a:t>Buy : OTM 2 CE </a:t>
            </a:r>
            <a:endParaRPr lang="en-IN" b="1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C9C46A-8AF3-5BA2-BEDF-AE02C8DFA0D8}"/>
              </a:ext>
            </a:extLst>
          </p:cNvPr>
          <p:cNvCxnSpPr>
            <a:cxnSpLocks/>
          </p:cNvCxnSpPr>
          <p:nvPr/>
        </p:nvCxnSpPr>
        <p:spPr>
          <a:xfrm>
            <a:off x="727406" y="5150949"/>
            <a:ext cx="5100928" cy="6096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41F9218-413D-D8AC-61E0-B3A8BBBFEA36}"/>
              </a:ext>
            </a:extLst>
          </p:cNvPr>
          <p:cNvSpPr txBox="1"/>
          <p:nvPr/>
        </p:nvSpPr>
        <p:spPr>
          <a:xfrm>
            <a:off x="4150198" y="4871094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CMP = 25300 </a:t>
            </a:r>
            <a:endParaRPr lang="en-IN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1BCBC8-BD26-68D8-2B95-B403419EA9A4}"/>
              </a:ext>
            </a:extLst>
          </p:cNvPr>
          <p:cNvCxnSpPr>
            <a:cxnSpLocks/>
          </p:cNvCxnSpPr>
          <p:nvPr/>
        </p:nvCxnSpPr>
        <p:spPr>
          <a:xfrm flipV="1">
            <a:off x="4928616" y="2919984"/>
            <a:ext cx="0" cy="10153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5C3725-8AD6-C93A-3A83-5A55746A07D0}"/>
              </a:ext>
            </a:extLst>
          </p:cNvPr>
          <p:cNvCxnSpPr>
            <a:cxnSpLocks/>
          </p:cNvCxnSpPr>
          <p:nvPr/>
        </p:nvCxnSpPr>
        <p:spPr>
          <a:xfrm flipV="1">
            <a:off x="4928616" y="4105656"/>
            <a:ext cx="0" cy="8595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25715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F7F8DDB8-74E5-E996-27D1-3C8E5AFCB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0A0F61D0-3845-BF1A-B3DA-CDF0D211C24C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DDDCA64D-C7F6-C481-33CF-938729792B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37F40A35-68B9-4464-3C74-754093EA94D9}"/>
              </a:ext>
            </a:extLst>
          </p:cNvPr>
          <p:cNvSpPr txBox="1"/>
          <p:nvPr/>
        </p:nvSpPr>
        <p:spPr>
          <a:xfrm>
            <a:off x="381635" y="19753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sym typeface="+mn-ea"/>
              </a:rPr>
              <a:t>Bull </a:t>
            </a:r>
            <a:r>
              <a:rPr lang="en-US" sz="3600" b="1" dirty="0">
                <a:solidFill>
                  <a:srgbClr val="293C9C"/>
                </a:solidFill>
                <a:sym typeface="+mn-ea"/>
              </a:rPr>
              <a:t>Call Spread : Payoff Chart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C18B4-9F85-3531-6B07-098924BC5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33" y="970914"/>
            <a:ext cx="11356000" cy="5762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14503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2BAA20AB-E9C8-4A1F-29D9-5A9C1E26F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53399E16-50B0-C444-7250-609E7534A8D0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029FBAA1-2637-A77A-D5D6-B1328B05A3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423817CB-9569-129B-72F7-4224DF2D8BF4}"/>
              </a:ext>
            </a:extLst>
          </p:cNvPr>
          <p:cNvSpPr txBox="1"/>
          <p:nvPr/>
        </p:nvSpPr>
        <p:spPr>
          <a:xfrm>
            <a:off x="381635" y="19753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Bear </a:t>
            </a:r>
            <a:r>
              <a:rPr lang="en-US" sz="3600" b="1" dirty="0">
                <a:solidFill>
                  <a:srgbClr val="293C9C"/>
                </a:solidFill>
                <a:effectLst/>
                <a:latin typeface="Arial" panose="020B0604020202020204" pitchFamily="34" charset="0"/>
                <a:sym typeface="+mn-ea"/>
              </a:rPr>
              <a:t>Put</a:t>
            </a:r>
            <a:r>
              <a:rPr lang="en-US" sz="3600" b="1" dirty="0">
                <a:solidFill>
                  <a:srgbClr val="293C9C"/>
                </a:solidFill>
              </a:rPr>
              <a:t> Spread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85FD8F-10E2-C6CB-BDBA-C7467AD318D2}"/>
              </a:ext>
            </a:extLst>
          </p:cNvPr>
          <p:cNvSpPr txBox="1"/>
          <p:nvPr/>
        </p:nvSpPr>
        <p:spPr>
          <a:xfrm>
            <a:off x="722376" y="1417320"/>
            <a:ext cx="818544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View : Bearish on indices / stocks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Strategy : Buy OTM 1 PE &amp; Sell OTM 4 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Risk : Limited to net premium (Net Debit)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Reward : Limited to the difference between the two strikes minus net premium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Breakeven Strike price  of Buy Put -  Net premium paid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Max Profit : Both options exercised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 Loss : When both options unexercised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948481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DFB14FD9-D5F1-0440-EE84-B139E0A0E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AAD4F776-0C94-5326-E741-EF6C9BCC5807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C6D6F155-0911-18C6-A654-00F6F62051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>
            <a:extLst>
              <a:ext uri="{FF2B5EF4-FFF2-40B4-BE49-F238E27FC236}">
                <a16:creationId xmlns:a16="http://schemas.microsoft.com/office/drawing/2014/main" id="{10710792-B961-9A62-4B87-A57DC279C680}"/>
              </a:ext>
            </a:extLst>
          </p:cNvPr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Moneyness - </a:t>
            </a:r>
            <a:r>
              <a:rPr lang="en-US" sz="3600" b="1" dirty="0">
                <a:solidFill>
                  <a:srgbClr val="293C9C"/>
                </a:solidFill>
              </a:rPr>
              <a:t>Out Of Money (PE : OTM)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BB8A3F-884C-C5FB-C4DB-BAD8CAB30A45}"/>
              </a:ext>
            </a:extLst>
          </p:cNvPr>
          <p:cNvSpPr txBox="1"/>
          <p:nvPr/>
        </p:nvSpPr>
        <p:spPr>
          <a:xfrm>
            <a:off x="1970315" y="3244334"/>
            <a:ext cx="13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CMP = ATM </a:t>
            </a:r>
            <a:endParaRPr lang="en-IN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A3D7AC-CB32-41BC-F08D-AEFBF3B36CF1}"/>
              </a:ext>
            </a:extLst>
          </p:cNvPr>
          <p:cNvCxnSpPr/>
          <p:nvPr/>
        </p:nvCxnSpPr>
        <p:spPr>
          <a:xfrm>
            <a:off x="1676400" y="3146362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E1DAD03-4DD4-919E-684D-5CD0D0D43685}"/>
              </a:ext>
            </a:extLst>
          </p:cNvPr>
          <p:cNvCxnSpPr/>
          <p:nvPr/>
        </p:nvCxnSpPr>
        <p:spPr>
          <a:xfrm>
            <a:off x="1676400" y="3777733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3A7D9C-535B-EAA6-9568-89F7B227185D}"/>
              </a:ext>
            </a:extLst>
          </p:cNvPr>
          <p:cNvSpPr txBox="1"/>
          <p:nvPr/>
        </p:nvSpPr>
        <p:spPr>
          <a:xfrm>
            <a:off x="860057" y="2908050"/>
            <a:ext cx="879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Above </a:t>
            </a:r>
            <a:endParaRPr lang="en-IN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0D4230-2A32-D032-9D7B-5C6E957F2F57}"/>
              </a:ext>
            </a:extLst>
          </p:cNvPr>
          <p:cNvSpPr txBox="1"/>
          <p:nvPr/>
        </p:nvSpPr>
        <p:spPr>
          <a:xfrm>
            <a:off x="862622" y="3515694"/>
            <a:ext cx="87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Below </a:t>
            </a:r>
            <a:endParaRPr lang="en-IN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1BA0CF-4852-66CF-3305-A5CBA0C43694}"/>
              </a:ext>
            </a:extLst>
          </p:cNvPr>
          <p:cNvSpPr txBox="1"/>
          <p:nvPr/>
        </p:nvSpPr>
        <p:spPr>
          <a:xfrm>
            <a:off x="3591562" y="559066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ITM 4</a:t>
            </a:r>
          </a:p>
          <a:p>
            <a:endParaRPr lang="en-US" b="1" dirty="0"/>
          </a:p>
          <a:p>
            <a:r>
              <a:rPr lang="en-US" b="1" dirty="0"/>
              <a:t>ITM 3</a:t>
            </a:r>
          </a:p>
          <a:p>
            <a:endParaRPr lang="en-US" b="1" dirty="0"/>
          </a:p>
          <a:p>
            <a:r>
              <a:rPr lang="en-US" b="1" dirty="0"/>
              <a:t>ITM 2</a:t>
            </a:r>
          </a:p>
          <a:p>
            <a:endParaRPr lang="en-US" b="1" dirty="0"/>
          </a:p>
          <a:p>
            <a:r>
              <a:rPr lang="en-US" b="1" dirty="0"/>
              <a:t>ITM 1</a:t>
            </a:r>
            <a:endParaRPr lang="en-IN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07FDB8-D690-7F68-3723-88712A3F54DC}"/>
              </a:ext>
            </a:extLst>
          </p:cNvPr>
          <p:cNvSpPr txBox="1"/>
          <p:nvPr/>
        </p:nvSpPr>
        <p:spPr>
          <a:xfrm>
            <a:off x="3508850" y="3277382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1</a:t>
            </a:r>
          </a:p>
          <a:p>
            <a:endParaRPr lang="en-US" b="1" dirty="0"/>
          </a:p>
          <a:p>
            <a:r>
              <a:rPr lang="en-US" b="1" dirty="0"/>
              <a:t>OTM 2</a:t>
            </a:r>
          </a:p>
          <a:p>
            <a:endParaRPr lang="en-US" b="1" dirty="0"/>
          </a:p>
          <a:p>
            <a:r>
              <a:rPr lang="en-US" b="1" dirty="0"/>
              <a:t>OTM 3</a:t>
            </a:r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IN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974420-DE30-F4C4-1B6E-49CA18859550}"/>
              </a:ext>
            </a:extLst>
          </p:cNvPr>
          <p:cNvSpPr txBox="1"/>
          <p:nvPr/>
        </p:nvSpPr>
        <p:spPr>
          <a:xfrm>
            <a:off x="5724710" y="3244334"/>
            <a:ext cx="3168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CMP = 916= ATM = 915 </a:t>
            </a:r>
            <a:endParaRPr lang="en-IN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01A11A-AE31-D29A-849C-A8BB7BB6AB4B}"/>
              </a:ext>
            </a:extLst>
          </p:cNvPr>
          <p:cNvCxnSpPr/>
          <p:nvPr/>
        </p:nvCxnSpPr>
        <p:spPr>
          <a:xfrm flipV="1">
            <a:off x="5812968" y="3061204"/>
            <a:ext cx="3853546" cy="89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42D17A-C5BB-F382-6275-0323A07865C5}"/>
              </a:ext>
            </a:extLst>
          </p:cNvPr>
          <p:cNvCxnSpPr/>
          <p:nvPr/>
        </p:nvCxnSpPr>
        <p:spPr>
          <a:xfrm flipV="1">
            <a:off x="5812968" y="3700360"/>
            <a:ext cx="3755575" cy="11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4F46660-5327-083F-B1F8-0D1632F4FF0C}"/>
              </a:ext>
            </a:extLst>
          </p:cNvPr>
          <p:cNvSpPr txBox="1"/>
          <p:nvPr/>
        </p:nvSpPr>
        <p:spPr>
          <a:xfrm>
            <a:off x="7565570" y="475881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</a:p>
          <a:p>
            <a:endParaRPr lang="en-US" b="1" dirty="0"/>
          </a:p>
          <a:p>
            <a:r>
              <a:rPr lang="en-US" b="1" dirty="0"/>
              <a:t>OTM 3</a:t>
            </a:r>
          </a:p>
          <a:p>
            <a:endParaRPr lang="en-US" b="1" dirty="0"/>
          </a:p>
          <a:p>
            <a:r>
              <a:rPr lang="en-US" b="1" dirty="0"/>
              <a:t>OTM 2</a:t>
            </a:r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IN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693944-3F91-9209-47E6-5167C060F3BE}"/>
              </a:ext>
            </a:extLst>
          </p:cNvPr>
          <p:cNvSpPr txBox="1"/>
          <p:nvPr/>
        </p:nvSpPr>
        <p:spPr>
          <a:xfrm>
            <a:off x="7645418" y="3201182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b="1" dirty="0"/>
              <a:t>OTM 1</a:t>
            </a:r>
          </a:p>
          <a:p>
            <a:endParaRPr lang="en-US" b="1" dirty="0"/>
          </a:p>
          <a:p>
            <a:r>
              <a:rPr lang="en-US" b="1" dirty="0"/>
              <a:t>OTM 2</a:t>
            </a:r>
          </a:p>
          <a:p>
            <a:endParaRPr lang="en-US" b="1" dirty="0"/>
          </a:p>
          <a:p>
            <a:r>
              <a:rPr lang="en-US" b="1" dirty="0"/>
              <a:t>OTM 3</a:t>
            </a:r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IN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A5FEE4-009F-1723-161D-1293F5B3C2BB}"/>
              </a:ext>
            </a:extLst>
          </p:cNvPr>
          <p:cNvSpPr txBox="1"/>
          <p:nvPr/>
        </p:nvSpPr>
        <p:spPr>
          <a:xfrm>
            <a:off x="8490842" y="1029879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935</a:t>
            </a:r>
          </a:p>
          <a:p>
            <a:endParaRPr lang="en-US" b="1" dirty="0"/>
          </a:p>
          <a:p>
            <a:r>
              <a:rPr lang="en-US" b="1" dirty="0"/>
              <a:t>930</a:t>
            </a:r>
          </a:p>
          <a:p>
            <a:endParaRPr lang="en-US" b="1" dirty="0"/>
          </a:p>
          <a:p>
            <a:r>
              <a:rPr lang="en-US" b="1" dirty="0"/>
              <a:t>925</a:t>
            </a:r>
          </a:p>
          <a:p>
            <a:endParaRPr lang="en-US" b="1" dirty="0"/>
          </a:p>
          <a:p>
            <a:r>
              <a:rPr lang="en-US" b="1" dirty="0"/>
              <a:t>920</a:t>
            </a:r>
            <a:endParaRPr lang="en-IN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F1D0F9-61EA-9818-B2F6-D79ED23F85AA}"/>
              </a:ext>
            </a:extLst>
          </p:cNvPr>
          <p:cNvSpPr txBox="1"/>
          <p:nvPr/>
        </p:nvSpPr>
        <p:spPr>
          <a:xfrm>
            <a:off x="8512754" y="3755180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910</a:t>
            </a:r>
          </a:p>
          <a:p>
            <a:endParaRPr lang="en-US" b="1" dirty="0"/>
          </a:p>
          <a:p>
            <a:r>
              <a:rPr lang="en-US" b="1" dirty="0"/>
              <a:t>905</a:t>
            </a:r>
          </a:p>
          <a:p>
            <a:endParaRPr lang="en-US" b="1" dirty="0"/>
          </a:p>
          <a:p>
            <a:r>
              <a:rPr lang="en-US" b="1" dirty="0"/>
              <a:t>900</a:t>
            </a:r>
          </a:p>
          <a:p>
            <a:endParaRPr lang="en-US" b="1" dirty="0"/>
          </a:p>
          <a:p>
            <a:r>
              <a:rPr lang="en-US" b="1" dirty="0"/>
              <a:t>895</a:t>
            </a:r>
            <a:endParaRPr lang="en-IN" b="1" dirty="0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6ADECAAA-22DF-10F0-94D0-03E87C0AFBEC}"/>
              </a:ext>
            </a:extLst>
          </p:cNvPr>
          <p:cNvSpPr/>
          <p:nvPr/>
        </p:nvSpPr>
        <p:spPr>
          <a:xfrm>
            <a:off x="9067714" y="3871082"/>
            <a:ext cx="250457" cy="188895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19E7B9-629A-E7DD-5D17-DC339E829A19}"/>
              </a:ext>
            </a:extLst>
          </p:cNvPr>
          <p:cNvSpPr txBox="1"/>
          <p:nvPr/>
        </p:nvSpPr>
        <p:spPr>
          <a:xfrm>
            <a:off x="9305489" y="4249652"/>
            <a:ext cx="3738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</a:t>
            </a:r>
          </a:p>
          <a:p>
            <a:r>
              <a:rPr lang="en-US" b="1" dirty="0"/>
              <a:t>T</a:t>
            </a:r>
          </a:p>
          <a:p>
            <a:r>
              <a:rPr lang="en-US" b="1" dirty="0"/>
              <a:t>M</a:t>
            </a:r>
            <a:endParaRPr lang="en-IN" b="1" dirty="0"/>
          </a:p>
        </p:txBody>
      </p:sp>
      <p:cxnSp>
        <p:nvCxnSpPr>
          <p:cNvPr id="10" name="Google Shape;202;p24">
            <a:extLst>
              <a:ext uri="{FF2B5EF4-FFF2-40B4-BE49-F238E27FC236}">
                <a16:creationId xmlns:a16="http://schemas.microsoft.com/office/drawing/2014/main" id="{5CF68C8E-14FA-4644-E384-3DD0E8FA9A91}"/>
              </a:ext>
            </a:extLst>
          </p:cNvPr>
          <p:cNvCxnSpPr/>
          <p:nvPr/>
        </p:nvCxnSpPr>
        <p:spPr>
          <a:xfrm flipH="1">
            <a:off x="5291153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TextBox 24">
            <a:extLst>
              <a:ext uri="{FF2B5EF4-FFF2-40B4-BE49-F238E27FC236}">
                <a16:creationId xmlns:a16="http://schemas.microsoft.com/office/drawing/2014/main" id="{41387404-044C-5494-5240-8315E3B91B61}"/>
              </a:ext>
            </a:extLst>
          </p:cNvPr>
          <p:cNvSpPr txBox="1"/>
          <p:nvPr/>
        </p:nvSpPr>
        <p:spPr>
          <a:xfrm>
            <a:off x="7739741" y="6216469"/>
            <a:ext cx="322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Bank Strike Interval = 5</a:t>
            </a:r>
            <a:endParaRPr lang="en-IN" b="1" dirty="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F43CE968-C164-17C0-4D1B-ABFB6691BF7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58710" y="6075045"/>
            <a:ext cx="3678555" cy="67246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id="{744B91B7-3060-5370-241F-7A505F60E5AF}"/>
              </a:ext>
            </a:extLst>
          </p:cNvPr>
          <p:cNvSpPr txBox="1"/>
          <p:nvPr/>
        </p:nvSpPr>
        <p:spPr>
          <a:xfrm>
            <a:off x="411813" y="1054054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Put Option </a:t>
            </a: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DD0BB9EA-A210-0645-142E-3A1DD4A2EF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1635" y="961390"/>
            <a:ext cx="1543685" cy="59245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74821067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735D6A73-3565-49AB-D7BF-364CEE991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BA5A2CC7-3928-CFD7-26D2-82D0200A6697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9E065AB6-AF77-A94A-BEB5-3FFBC46A8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33FAC9F9-5F67-93A7-AD5A-4749E8808457}"/>
              </a:ext>
            </a:extLst>
          </p:cNvPr>
          <p:cNvSpPr txBox="1"/>
          <p:nvPr/>
        </p:nvSpPr>
        <p:spPr>
          <a:xfrm>
            <a:off x="381333" y="188392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sym typeface="+mn-ea"/>
              </a:rPr>
              <a:t>Debit </a:t>
            </a:r>
            <a:r>
              <a:rPr lang="en-US" sz="3600" b="1" dirty="0">
                <a:solidFill>
                  <a:srgbClr val="293C9C"/>
                </a:solidFill>
                <a:sym typeface="+mn-ea"/>
              </a:rPr>
              <a:t>Spread : Bear Put Spread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C28D60-EF0B-3E62-22D6-BCA78F227A18}"/>
              </a:ext>
            </a:extLst>
          </p:cNvPr>
          <p:cNvSpPr txBox="1"/>
          <p:nvPr/>
        </p:nvSpPr>
        <p:spPr>
          <a:xfrm>
            <a:off x="687224" y="3547348"/>
            <a:ext cx="3391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Sell PE 25000 @ 30 (Hedge Leg)</a:t>
            </a:r>
            <a:endParaRPr lang="en-IN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EF0B33D-4675-23F8-EBE2-5CE6E2BC1250}"/>
              </a:ext>
            </a:extLst>
          </p:cNvPr>
          <p:cNvCxnSpPr>
            <a:cxnSpLocks/>
          </p:cNvCxnSpPr>
          <p:nvPr/>
        </p:nvCxnSpPr>
        <p:spPr>
          <a:xfrm>
            <a:off x="778664" y="3916680"/>
            <a:ext cx="5100928" cy="6096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A08FB33-A556-3DB2-7F3B-51C48DD7188C}"/>
              </a:ext>
            </a:extLst>
          </p:cNvPr>
          <p:cNvCxnSpPr>
            <a:cxnSpLocks/>
          </p:cNvCxnSpPr>
          <p:nvPr/>
        </p:nvCxnSpPr>
        <p:spPr>
          <a:xfrm>
            <a:off x="803352" y="2744462"/>
            <a:ext cx="5100928" cy="6096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F3C969D-712A-044E-171B-5459DD0CEA62}"/>
              </a:ext>
            </a:extLst>
          </p:cNvPr>
          <p:cNvSpPr txBox="1"/>
          <p:nvPr/>
        </p:nvSpPr>
        <p:spPr>
          <a:xfrm>
            <a:off x="716239" y="2375130"/>
            <a:ext cx="3277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Buy PE 25200 @ 60 (Trade Leg)</a:t>
            </a:r>
            <a:endParaRPr lang="en-IN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CE9BE8-69EE-2ED6-45B4-D573A26D98B6}"/>
              </a:ext>
            </a:extLst>
          </p:cNvPr>
          <p:cNvSpPr txBox="1"/>
          <p:nvPr/>
        </p:nvSpPr>
        <p:spPr>
          <a:xfrm>
            <a:off x="687224" y="4216876"/>
            <a:ext cx="4032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Spread : 60 – 30 = 30 (Net Premium)  </a:t>
            </a:r>
            <a:endParaRPr lang="en-IN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58BCE3-E2CB-B498-363C-F24E87FA22BA}"/>
              </a:ext>
            </a:extLst>
          </p:cNvPr>
          <p:cNvSpPr txBox="1"/>
          <p:nvPr/>
        </p:nvSpPr>
        <p:spPr>
          <a:xfrm>
            <a:off x="687224" y="4713470"/>
            <a:ext cx="3248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Max Risk = 30 (Net Premium)</a:t>
            </a:r>
            <a:endParaRPr lang="en-IN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39717C-FE7A-D351-F7DD-4F9546DBD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437" y="950189"/>
            <a:ext cx="4867896" cy="5830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BE621C-02C9-0ED1-85B1-77D671014A7E}"/>
              </a:ext>
            </a:extLst>
          </p:cNvPr>
          <p:cNvCxnSpPr>
            <a:cxnSpLocks/>
          </p:cNvCxnSpPr>
          <p:nvPr/>
        </p:nvCxnSpPr>
        <p:spPr>
          <a:xfrm>
            <a:off x="9565839" y="3041904"/>
            <a:ext cx="1627632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4D6858-0C57-8A2F-C492-409BCEC56CD0}"/>
              </a:ext>
            </a:extLst>
          </p:cNvPr>
          <p:cNvCxnSpPr>
            <a:cxnSpLocks/>
          </p:cNvCxnSpPr>
          <p:nvPr/>
        </p:nvCxnSpPr>
        <p:spPr>
          <a:xfrm>
            <a:off x="9565839" y="3624072"/>
            <a:ext cx="1627632" cy="0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43ACE71-B261-3C07-4661-8F9EC15FBBD9}"/>
              </a:ext>
            </a:extLst>
          </p:cNvPr>
          <p:cNvSpPr txBox="1"/>
          <p:nvPr/>
        </p:nvSpPr>
        <p:spPr>
          <a:xfrm>
            <a:off x="9565839" y="2744462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Buy PE 25200</a:t>
            </a:r>
            <a:endParaRPr lang="en-IN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2AB421-8F64-337E-85A1-C9DA1EB40D27}"/>
              </a:ext>
            </a:extLst>
          </p:cNvPr>
          <p:cNvSpPr txBox="1"/>
          <p:nvPr/>
        </p:nvSpPr>
        <p:spPr>
          <a:xfrm>
            <a:off x="9578178" y="3254740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Sell PE 25000</a:t>
            </a:r>
            <a:endParaRPr lang="en-IN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7F143F-C84C-B902-D033-E1377D772D3E}"/>
              </a:ext>
            </a:extLst>
          </p:cNvPr>
          <p:cNvSpPr txBox="1"/>
          <p:nvPr/>
        </p:nvSpPr>
        <p:spPr>
          <a:xfrm>
            <a:off x="4078922" y="1374776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CMP = 25300 </a:t>
            </a:r>
            <a:endParaRPr lang="en-IN" b="1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5FAEAF8-A8A8-69E3-BA95-0224F65668FC}"/>
              </a:ext>
            </a:extLst>
          </p:cNvPr>
          <p:cNvCxnSpPr>
            <a:cxnSpLocks/>
          </p:cNvCxnSpPr>
          <p:nvPr/>
        </p:nvCxnSpPr>
        <p:spPr>
          <a:xfrm>
            <a:off x="4928616" y="1810787"/>
            <a:ext cx="0" cy="9245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6827410-7EC8-2AC4-8356-73BE5863208F}"/>
              </a:ext>
            </a:extLst>
          </p:cNvPr>
          <p:cNvCxnSpPr>
            <a:cxnSpLocks/>
          </p:cNvCxnSpPr>
          <p:nvPr/>
        </p:nvCxnSpPr>
        <p:spPr>
          <a:xfrm>
            <a:off x="4928616" y="2966734"/>
            <a:ext cx="0" cy="9245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3F609D5-3B57-D716-B02F-69AAE434A3C5}"/>
              </a:ext>
            </a:extLst>
          </p:cNvPr>
          <p:cNvCxnSpPr>
            <a:cxnSpLocks/>
          </p:cNvCxnSpPr>
          <p:nvPr/>
        </p:nvCxnSpPr>
        <p:spPr>
          <a:xfrm>
            <a:off x="803352" y="1744108"/>
            <a:ext cx="5100928" cy="6096"/>
          </a:xfrm>
          <a:prstGeom prst="line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60448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63323C41-604D-7A90-3F38-D8CBA7084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995F7C5D-02D9-FD1C-DF27-D2BFC42917A6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B5F1A7A8-D25F-6BEB-BD35-B29B3F24E6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>
            <a:extLst>
              <a:ext uri="{FF2B5EF4-FFF2-40B4-BE49-F238E27FC236}">
                <a16:creationId xmlns:a16="http://schemas.microsoft.com/office/drawing/2014/main" id="{DC081A5E-78D8-8FB5-7929-58B964F5477D}"/>
              </a:ext>
            </a:extLst>
          </p:cNvPr>
          <p:cNvSpPr txBox="1"/>
          <p:nvPr/>
        </p:nvSpPr>
        <p:spPr>
          <a:xfrm>
            <a:off x="381332" y="206959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293C9C"/>
                </a:solidFill>
                <a:sym typeface="+mn-ea"/>
              </a:rPr>
              <a:t>Bear Put Spread : Payoff Chart</a:t>
            </a:r>
            <a:endParaRPr lang="en-IN" sz="3600" b="1" dirty="0">
              <a:solidFill>
                <a:srgbClr val="293C9C"/>
              </a:solidFill>
              <a:latin typeface="Arial" panose="020B0604020202020204" pitchFamily="34" charset="0"/>
              <a:sym typeface="+mn-ea"/>
            </a:endParaRPr>
          </a:p>
          <a:p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0BBD26-EB2B-BFAD-5C08-56D99EF37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32" y="970915"/>
            <a:ext cx="11356001" cy="5762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938992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39B5A9FD-E71D-A243-4C0B-332A78ECA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>
            <a:extLst>
              <a:ext uri="{FF2B5EF4-FFF2-40B4-BE49-F238E27FC236}">
                <a16:creationId xmlns:a16="http://schemas.microsoft.com/office/drawing/2014/main" id="{C7E2118D-FF0F-58C4-5461-68A732C27122}"/>
              </a:ext>
            </a:extLst>
          </p:cNvPr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>
            <a:extLst>
              <a:ext uri="{FF2B5EF4-FFF2-40B4-BE49-F238E27FC236}">
                <a16:creationId xmlns:a16="http://schemas.microsoft.com/office/drawing/2014/main" id="{25BCC389-A25B-DF80-38D8-0D6CA249F6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56AA7D-D109-8764-E5C2-1F41EB990455}"/>
              </a:ext>
            </a:extLst>
          </p:cNvPr>
          <p:cNvSpPr txBox="1"/>
          <p:nvPr/>
        </p:nvSpPr>
        <p:spPr>
          <a:xfrm>
            <a:off x="4144518" y="3006590"/>
            <a:ext cx="29237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chemeClr val="accent2"/>
                </a:solidFill>
                <a:sym typeface="+mn-ea"/>
              </a:rPr>
              <a:t>Q &amp; A</a:t>
            </a:r>
            <a:endParaRPr lang="en-IN" sz="6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5366846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03.25,&quot;left&quot;:36.1,&quot;top&quot;:145.75,&quot;width&quot;:786.7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03.25,&quot;left&quot;:36.1,&quot;top&quot;:145.75,&quot;width&quot;:786.7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03.25,&quot;left&quot;:36.1,&quot;top&quot;:145.75,&quot;width&quot;:786.7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03.25,&quot;left&quot;:36.1,&quot;top&quot;:145.75,&quot;width&quot;:786.7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757</Words>
  <Application>Microsoft Office PowerPoint</Application>
  <PresentationFormat>Widescreen</PresentationFormat>
  <Paragraphs>263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Intern Temp</dc:creator>
  <cp:lastModifiedBy>Intern Temp</cp:lastModifiedBy>
  <cp:revision>7</cp:revision>
  <dcterms:created xsi:type="dcterms:W3CDTF">2026-02-16T07:14:35Z</dcterms:created>
  <dcterms:modified xsi:type="dcterms:W3CDTF">2026-02-17T06:59:14Z</dcterms:modified>
</cp:coreProperties>
</file>